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2"/>
  </p:notesMasterIdLst>
  <p:sldIdLst>
    <p:sldId id="278" r:id="rId2"/>
    <p:sldId id="279" r:id="rId3"/>
    <p:sldId id="280" r:id="rId4"/>
    <p:sldId id="281" r:id="rId5"/>
    <p:sldId id="290" r:id="rId6"/>
    <p:sldId id="295" r:id="rId7"/>
    <p:sldId id="307" r:id="rId8"/>
    <p:sldId id="306" r:id="rId9"/>
    <p:sldId id="305" r:id="rId10"/>
    <p:sldId id="313" r:id="rId11"/>
    <p:sldId id="312" r:id="rId12"/>
    <p:sldId id="311" r:id="rId13"/>
    <p:sldId id="310" r:id="rId14"/>
    <p:sldId id="309" r:id="rId15"/>
    <p:sldId id="321" r:id="rId16"/>
    <p:sldId id="320" r:id="rId17"/>
    <p:sldId id="319" r:id="rId18"/>
    <p:sldId id="318" r:id="rId19"/>
    <p:sldId id="317" r:id="rId20"/>
    <p:sldId id="293" r:id="rId2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4" autoAdjust="0"/>
    <p:restoredTop sz="94609" autoAdjust="0"/>
  </p:normalViewPr>
  <p:slideViewPr>
    <p:cSldViewPr snapToGrid="0" snapToObjects="1">
      <p:cViewPr varScale="1">
        <p:scale>
          <a:sx n="113" d="100"/>
          <a:sy n="113" d="100"/>
        </p:scale>
        <p:origin x="396" y="11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 </a:t>
            </a:r>
            <a:r>
              <a:rPr lang="en-US" sz="2000" dirty="0"/>
              <a:t>Information System Project</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513909" y="2965269"/>
            <a:ext cx="4990011" cy="1397503"/>
          </a:xfrm>
        </p:spPr>
        <p:txBody>
          <a:bodyPr/>
          <a:lstStyle/>
          <a:p>
            <a:r>
              <a:rPr lang="en-IN" sz="3200" i="0" dirty="0">
                <a:effectLst/>
                <a:latin typeface="Arial" panose="020B0604020202020204" pitchFamily="34" charset="0"/>
              </a:rPr>
              <a:t>Design and development of an UI for a Yoga Mat</a:t>
            </a:r>
            <a:endParaRPr lang="en-US" sz="3200"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a:xfrm>
            <a:off x="11832336" y="114300"/>
            <a:ext cx="359664" cy="617220"/>
          </a:xfrm>
        </p:spPr>
        <p:txBody>
          <a:bodyPr/>
          <a:lstStyle/>
          <a:p>
            <a:fld id="{48F63A3B-78C7-47BE-AE5E-E10140E04643}" type="slidenum">
              <a:rPr lang="en-US" smtClean="0"/>
              <a:t>10</a:t>
            </a:fld>
            <a:endParaRPr lang="en-US" dirty="0"/>
          </a:p>
        </p:txBody>
      </p:sp>
      <p:sp>
        <p:nvSpPr>
          <p:cNvPr id="3" name="TextBox 2">
            <a:extLst>
              <a:ext uri="{FF2B5EF4-FFF2-40B4-BE49-F238E27FC236}">
                <a16:creationId xmlns:a16="http://schemas.microsoft.com/office/drawing/2014/main" id="{802D4998-A8AD-BA22-2405-8B87DB47273B}"/>
              </a:ext>
            </a:extLst>
          </p:cNvPr>
          <p:cNvSpPr txBox="1"/>
          <p:nvPr/>
        </p:nvSpPr>
        <p:spPr>
          <a:xfrm>
            <a:off x="3456431" y="1682496"/>
            <a:ext cx="8735569" cy="4893647"/>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To train a model first we need data set which we supposed to get from pressure mat but due to some problem in raspberry pi right now we are unable to get live data from pressure mat.</a:t>
            </a:r>
          </a:p>
          <a:p>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We using pre-existing pressure mat data to train our model.</a:t>
            </a:r>
          </a:p>
          <a:p>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link for the data </a:t>
            </a:r>
            <a:r>
              <a:rPr lang="en-IN" sz="2400" dirty="0">
                <a:latin typeface="Arial" panose="020B0604020202020204" pitchFamily="34" charset="0"/>
                <a:cs typeface="Arial" panose="020B0604020202020204" pitchFamily="34" charset="0"/>
                <a:sym typeface="Wingdings" panose="05000000000000000000" pitchFamily="2" charset="2"/>
              </a:rPr>
              <a:t>https://physionet.org/content/</a:t>
            </a:r>
            <a:r>
              <a:rPr lang="en-IN" sz="2400" dirty="0" err="1">
                <a:latin typeface="Arial" panose="020B0604020202020204" pitchFamily="34" charset="0"/>
                <a:cs typeface="Arial" panose="020B0604020202020204" pitchFamily="34" charset="0"/>
                <a:sym typeface="Wingdings" panose="05000000000000000000" pitchFamily="2" charset="2"/>
              </a:rPr>
              <a:t>pmd</a:t>
            </a:r>
            <a:r>
              <a:rPr lang="en-IN" sz="2400" dirty="0">
                <a:latin typeface="Arial" panose="020B0604020202020204" pitchFamily="34" charset="0"/>
                <a:cs typeface="Arial" panose="020B0604020202020204" pitchFamily="34" charset="0"/>
                <a:sym typeface="Wingdings" panose="05000000000000000000" pitchFamily="2" charset="2"/>
              </a:rPr>
              <a:t>/1.0.0/</a:t>
            </a:r>
          </a:p>
          <a:p>
            <a:endParaRPr lang="en-IN" sz="2400" dirty="0">
              <a:latin typeface="Arial" panose="020B0604020202020204" pitchFamily="34" charset="0"/>
              <a:cs typeface="Arial" panose="020B0604020202020204" pitchFamily="34" charset="0"/>
              <a:sym typeface="Wingdings" panose="05000000000000000000" pitchFamily="2" charset="2"/>
            </a:endParaRPr>
          </a:p>
          <a:p>
            <a:r>
              <a:rPr lang="en-IN" sz="2400" b="1" i="0" dirty="0">
                <a:solidFill>
                  <a:srgbClr val="02356F"/>
                </a:solidFill>
                <a:effectLst/>
                <a:latin typeface="Arial" panose="020B0604020202020204" pitchFamily="34" charset="0"/>
                <a:cs typeface="Arial" panose="020B0604020202020204" pitchFamily="34" charset="0"/>
              </a:rPr>
              <a:t>The Pressure Map Dataset for In-bed Posture Classification database contains in-bed posture pressure data from multiple adult participants using  pressure sensing mats.</a:t>
            </a:r>
            <a:endParaRPr lang="en-IN" sz="2400" b="1"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518B373F-87DE-A82A-33A7-ADA2BE040897}"/>
              </a:ext>
            </a:extLst>
          </p:cNvPr>
          <p:cNvSpPr txBox="1"/>
          <p:nvPr/>
        </p:nvSpPr>
        <p:spPr>
          <a:xfrm>
            <a:off x="3445329" y="0"/>
            <a:ext cx="9046028" cy="1323439"/>
          </a:xfrm>
          <a:prstGeom prst="rect">
            <a:avLst/>
          </a:prstGeom>
          <a:noFill/>
        </p:spPr>
        <p:txBody>
          <a:bodyPr wrap="square" rtlCol="0">
            <a:spAutoFit/>
          </a:bodyPr>
          <a:lstStyle/>
          <a:p>
            <a:r>
              <a:rPr lang="en-IN" sz="4000" i="0" dirty="0">
                <a:effectLst/>
                <a:latin typeface="Arial" panose="020B0604020202020204" pitchFamily="34" charset="0"/>
              </a:rPr>
              <a:t> Model for posture from pressure mat</a:t>
            </a:r>
          </a:p>
          <a:p>
            <a:endParaRPr lang="en-IN" sz="4000" dirty="0"/>
          </a:p>
        </p:txBody>
      </p:sp>
    </p:spTree>
    <p:extLst>
      <p:ext uri="{BB962C8B-B14F-4D97-AF65-F5344CB8AC3E}">
        <p14:creationId xmlns:p14="http://schemas.microsoft.com/office/powerpoint/2010/main" val="156601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BADD9E-3766-5AF5-9BAF-789B5980E2CB}"/>
              </a:ext>
            </a:extLst>
          </p:cNvPr>
          <p:cNvSpPr txBox="1"/>
          <p:nvPr/>
        </p:nvSpPr>
        <p:spPr>
          <a:xfrm>
            <a:off x="3331029" y="0"/>
            <a:ext cx="8735785" cy="1323439"/>
          </a:xfrm>
          <a:prstGeom prst="rect">
            <a:avLst/>
          </a:prstGeom>
          <a:noFill/>
        </p:spPr>
        <p:txBody>
          <a:bodyPr wrap="square" rtlCol="0">
            <a:spAutoFit/>
          </a:bodyPr>
          <a:lstStyle/>
          <a:p>
            <a:r>
              <a:rPr lang="en-IN" sz="4000" i="0" dirty="0">
                <a:effectLst/>
                <a:latin typeface="Arial" panose="020B0604020202020204" pitchFamily="34" charset="0"/>
              </a:rPr>
              <a:t> Data collection and files specification</a:t>
            </a:r>
          </a:p>
          <a:p>
            <a:endParaRPr lang="en-IN" sz="4000" dirty="0"/>
          </a:p>
        </p:txBody>
      </p:sp>
      <p:sp>
        <p:nvSpPr>
          <p:cNvPr id="3" name="TextBox 2">
            <a:extLst>
              <a:ext uri="{FF2B5EF4-FFF2-40B4-BE49-F238E27FC236}">
                <a16:creationId xmlns:a16="http://schemas.microsoft.com/office/drawing/2014/main" id="{1D0A2837-8195-2D8E-61B2-43DE8E95B26C}"/>
              </a:ext>
            </a:extLst>
          </p:cNvPr>
          <p:cNvSpPr txBox="1"/>
          <p:nvPr/>
        </p:nvSpPr>
        <p:spPr>
          <a:xfrm>
            <a:off x="3725333" y="1094015"/>
            <a:ext cx="8341481" cy="5632311"/>
          </a:xfrm>
          <a:prstGeom prst="rect">
            <a:avLst/>
          </a:prstGeom>
          <a:noFill/>
        </p:spPr>
        <p:txBody>
          <a:bodyPr wrap="square" rtlCol="0">
            <a:spAutoFit/>
          </a:bodyPr>
          <a:lstStyle/>
          <a:p>
            <a:pPr algn="l"/>
            <a:r>
              <a:rPr lang="en-IN" sz="2400" dirty="0">
                <a:solidFill>
                  <a:srgbClr val="212529"/>
                </a:solidFill>
                <a:latin typeface="-apple-system"/>
              </a:rPr>
              <a:t>W</a:t>
            </a:r>
            <a:r>
              <a:rPr lang="en-IN" sz="2400" b="0" i="0" dirty="0">
                <a:solidFill>
                  <a:srgbClr val="212529"/>
                </a:solidFill>
                <a:effectLst/>
                <a:latin typeface="-apple-system"/>
              </a:rPr>
              <a:t>e collected in-bed posture pressure data from multiple adult participants using  pressure sensing mat. To the best of our knowledge, our dataset, </a:t>
            </a:r>
            <a:r>
              <a:rPr lang="en-IN" sz="2400" b="0" i="0" dirty="0" err="1">
                <a:solidFill>
                  <a:srgbClr val="212529"/>
                </a:solidFill>
                <a:effectLst/>
                <a:latin typeface="-apple-system"/>
              </a:rPr>
              <a:t>PmatData</a:t>
            </a:r>
            <a:r>
              <a:rPr lang="en-IN" sz="2400" b="0" i="0" dirty="0">
                <a:solidFill>
                  <a:srgbClr val="212529"/>
                </a:solidFill>
                <a:effectLst/>
                <a:latin typeface="-apple-system"/>
              </a:rPr>
              <a:t> is the first publicly-available dataset of pressure sensor data which includes various sleeping postures. </a:t>
            </a:r>
            <a:r>
              <a:rPr lang="en-IN" sz="2400" b="0" i="0" dirty="0" err="1">
                <a:solidFill>
                  <a:srgbClr val="212529"/>
                </a:solidFill>
                <a:effectLst/>
                <a:latin typeface="-apple-system"/>
              </a:rPr>
              <a:t>PmatData</a:t>
            </a:r>
            <a:r>
              <a:rPr lang="en-IN" sz="2400" b="0" i="0" dirty="0">
                <a:solidFill>
                  <a:srgbClr val="212529"/>
                </a:solidFill>
                <a:effectLst/>
                <a:latin typeface="-apple-system"/>
              </a:rPr>
              <a:t> contains pressure data from  experiments. These two experiment is</a:t>
            </a:r>
          </a:p>
          <a:p>
            <a:pPr algn="l"/>
            <a:endParaRPr lang="en-IN" sz="2400" dirty="0">
              <a:solidFill>
                <a:srgbClr val="212529"/>
              </a:solidFill>
              <a:latin typeface="-apple-system"/>
              <a:cs typeface="Arial" panose="020B0604020202020204" pitchFamily="34" charset="0"/>
            </a:endParaRPr>
          </a:p>
          <a:p>
            <a:pPr algn="l"/>
            <a:endParaRPr lang="en-IN" sz="2400" dirty="0">
              <a:solidFill>
                <a:srgbClr val="212529"/>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IN" sz="2400" b="0" i="0" dirty="0">
                <a:solidFill>
                  <a:srgbClr val="212529"/>
                </a:solidFill>
                <a:effectLst/>
                <a:latin typeface="Arial" panose="020B0604020202020204" pitchFamily="34" charset="0"/>
                <a:cs typeface="Arial" panose="020B0604020202020204" pitchFamily="34" charset="0"/>
              </a:rPr>
              <a:t> Experiment : Pressure data from 13 participants in 8 standard postures and 9 additional states.</a:t>
            </a:r>
          </a:p>
          <a:p>
            <a:pPr marL="742950" lvl="1" indent="-285750" algn="l">
              <a:buFont typeface="Arial" panose="020B0604020202020204" pitchFamily="34" charset="0"/>
              <a:buChar char="•"/>
            </a:pPr>
            <a:r>
              <a:rPr lang="en-IN" sz="2400" b="0" i="0" dirty="0">
                <a:solidFill>
                  <a:srgbClr val="212529"/>
                </a:solidFill>
                <a:effectLst/>
                <a:latin typeface="Arial" panose="020B0604020202020204" pitchFamily="34" charset="0"/>
                <a:cs typeface="Arial" panose="020B0604020202020204" pitchFamily="34" charset="0"/>
              </a:rPr>
              <a:t>Size of pressure mat is 32*64. This is the raw data collected reporting numbers in range of [0-1000] for each sensor. </a:t>
            </a:r>
          </a:p>
          <a:p>
            <a:pPr marL="742950" lvl="1" indent="-285750" algn="l">
              <a:buFont typeface="Arial" panose="020B0604020202020204" pitchFamily="34" charset="0"/>
              <a:buChar char="•"/>
            </a:pPr>
            <a:r>
              <a:rPr lang="en-IN" sz="2400" b="0" i="0" dirty="0">
                <a:solidFill>
                  <a:srgbClr val="212529"/>
                </a:solidFill>
                <a:effectLst/>
                <a:latin typeface="Arial" panose="020B0604020202020204" pitchFamily="34" charset="0"/>
                <a:cs typeface="Arial" panose="020B0604020202020204" pitchFamily="34" charset="0"/>
              </a:rPr>
              <a:t>Each file includes the data frames around 2-mins (around 120 frames).</a:t>
            </a:r>
          </a:p>
        </p:txBody>
      </p:sp>
    </p:spTree>
    <p:extLst>
      <p:ext uri="{BB962C8B-B14F-4D97-AF65-F5344CB8AC3E}">
        <p14:creationId xmlns:p14="http://schemas.microsoft.com/office/powerpoint/2010/main" val="224281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2" name="TextBox 1">
            <a:extLst>
              <a:ext uri="{FF2B5EF4-FFF2-40B4-BE49-F238E27FC236}">
                <a16:creationId xmlns:a16="http://schemas.microsoft.com/office/drawing/2014/main" id="{1BAC47A1-B0DA-51CE-D32A-8BA5C38276D7}"/>
              </a:ext>
            </a:extLst>
          </p:cNvPr>
          <p:cNvSpPr txBox="1"/>
          <p:nvPr/>
        </p:nvSpPr>
        <p:spPr>
          <a:xfrm>
            <a:off x="3331029" y="0"/>
            <a:ext cx="8735785" cy="1323439"/>
          </a:xfrm>
          <a:prstGeom prst="rect">
            <a:avLst/>
          </a:prstGeom>
          <a:noFill/>
        </p:spPr>
        <p:txBody>
          <a:bodyPr wrap="square" rtlCol="0">
            <a:spAutoFit/>
          </a:bodyPr>
          <a:lstStyle/>
          <a:p>
            <a:r>
              <a:rPr lang="en-IN" sz="4000" i="0" dirty="0">
                <a:effectLst/>
                <a:latin typeface="Arial" panose="020B0604020202020204" pitchFamily="34" charset="0"/>
              </a:rPr>
              <a:t> Data collection and files specification</a:t>
            </a:r>
          </a:p>
          <a:p>
            <a:endParaRPr lang="en-IN" sz="4000" dirty="0"/>
          </a:p>
        </p:txBody>
      </p:sp>
      <p:sp>
        <p:nvSpPr>
          <p:cNvPr id="3" name="TextBox 2">
            <a:extLst>
              <a:ext uri="{FF2B5EF4-FFF2-40B4-BE49-F238E27FC236}">
                <a16:creationId xmlns:a16="http://schemas.microsoft.com/office/drawing/2014/main" id="{977B1A8A-DEAE-2159-F10C-94C5DD222BAC}"/>
              </a:ext>
            </a:extLst>
          </p:cNvPr>
          <p:cNvSpPr txBox="1"/>
          <p:nvPr/>
        </p:nvSpPr>
        <p:spPr>
          <a:xfrm>
            <a:off x="3456215" y="1323439"/>
            <a:ext cx="8735785" cy="5262979"/>
          </a:xfrm>
          <a:prstGeom prst="rect">
            <a:avLst/>
          </a:prstGeom>
          <a:noFill/>
        </p:spPr>
        <p:txBody>
          <a:bodyPr wrap="square" rtlCol="0">
            <a:spAutoFit/>
          </a:bodyPr>
          <a:lstStyle/>
          <a:p>
            <a:pPr algn="l"/>
            <a:r>
              <a:rPr lang="en-IN" sz="2400" b="0" i="0" dirty="0">
                <a:solidFill>
                  <a:srgbClr val="212529"/>
                </a:solidFill>
                <a:effectLst/>
                <a:latin typeface="Arial" panose="020B0604020202020204" pitchFamily="34" charset="0"/>
                <a:cs typeface="Arial" panose="020B0604020202020204" pitchFamily="34" charset="0"/>
              </a:rPr>
              <a:t>The data files are provided in tab delimited text format, listed in subdirectories named after the experiment number and subject number.</a:t>
            </a:r>
          </a:p>
          <a:p>
            <a:pPr algn="l"/>
            <a:endParaRPr lang="en-IN" sz="2400" b="0" i="0" dirty="0">
              <a:solidFill>
                <a:srgbClr val="212529"/>
              </a:solidFill>
              <a:effectLst/>
              <a:latin typeface="Arial" panose="020B0604020202020204" pitchFamily="34" charset="0"/>
              <a:cs typeface="Arial" panose="020B0604020202020204" pitchFamily="34" charset="0"/>
            </a:endParaRPr>
          </a:p>
          <a:p>
            <a:pPr algn="l"/>
            <a:endParaRPr lang="en-IN" sz="2400" dirty="0">
              <a:solidFill>
                <a:srgbClr val="212529"/>
              </a:solidFill>
              <a:latin typeface="Arial" panose="020B0604020202020204" pitchFamily="34" charset="0"/>
              <a:cs typeface="Arial" panose="020B0604020202020204" pitchFamily="34" charset="0"/>
            </a:endParaRPr>
          </a:p>
          <a:p>
            <a:pPr algn="l"/>
            <a:endParaRPr lang="en-IN" sz="2400" b="0" i="0" dirty="0">
              <a:solidFill>
                <a:srgbClr val="212529"/>
              </a:solidFill>
              <a:effectLst/>
              <a:latin typeface="Arial" panose="020B0604020202020204" pitchFamily="34" charset="0"/>
              <a:cs typeface="Arial" panose="020B0604020202020204" pitchFamily="34" charset="0"/>
            </a:endParaRPr>
          </a:p>
          <a:p>
            <a:pPr algn="l"/>
            <a:r>
              <a:rPr lang="en-IN" sz="2400" b="0" i="0" dirty="0">
                <a:solidFill>
                  <a:srgbClr val="212529"/>
                </a:solidFill>
                <a:effectLst/>
                <a:latin typeface="Arial" panose="020B0604020202020204" pitchFamily="34" charset="0"/>
                <a:cs typeface="Arial" panose="020B0604020202020204" pitchFamily="34" charset="0"/>
              </a:rPr>
              <a:t>For experiment the text files are named after the position number from 1-17. Each file contains multiple frames of recordings, with the 2048 columns representing the 32x64 pressure sensor measurements, and each row giving a new set of samples.</a:t>
            </a:r>
          </a:p>
          <a:p>
            <a:pPr algn="l"/>
            <a:endParaRPr lang="en-IN" sz="2400" b="0" i="0" dirty="0">
              <a:solidFill>
                <a:srgbClr val="212529"/>
              </a:solidFill>
              <a:effectLst/>
              <a:latin typeface="Arial" panose="020B0604020202020204" pitchFamily="34" charset="0"/>
              <a:cs typeface="Arial" panose="020B0604020202020204" pitchFamily="34" charset="0"/>
            </a:endParaRPr>
          </a:p>
          <a:p>
            <a:pPr algn="l"/>
            <a:endParaRPr lang="en-IN" sz="2400" b="0" i="0" dirty="0">
              <a:solidFill>
                <a:srgbClr val="212529"/>
              </a:solidFill>
              <a:effectLst/>
              <a:latin typeface="Arial" panose="020B0604020202020204" pitchFamily="34" charset="0"/>
              <a:cs typeface="Arial" panose="020B0604020202020204" pitchFamily="34" charset="0"/>
            </a:endParaRPr>
          </a:p>
          <a:p>
            <a:pPr algn="l"/>
            <a:r>
              <a:rPr lang="en-IN" sz="2400" b="0" i="0" dirty="0">
                <a:solidFill>
                  <a:srgbClr val="212529"/>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068763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r>
              <a:rPr lang="en-US" dirty="0"/>
              <a:t> </a:t>
            </a:r>
          </a:p>
        </p:txBody>
      </p:sp>
      <p:sp>
        <p:nvSpPr>
          <p:cNvPr id="2" name="TextBox 1">
            <a:extLst>
              <a:ext uri="{FF2B5EF4-FFF2-40B4-BE49-F238E27FC236}">
                <a16:creationId xmlns:a16="http://schemas.microsoft.com/office/drawing/2014/main" id="{228F207C-D232-3B3D-2C9E-4FCB260CE74F}"/>
              </a:ext>
            </a:extLst>
          </p:cNvPr>
          <p:cNvSpPr txBox="1"/>
          <p:nvPr/>
        </p:nvSpPr>
        <p:spPr>
          <a:xfrm>
            <a:off x="3445329" y="0"/>
            <a:ext cx="9046028" cy="892552"/>
          </a:xfrm>
          <a:prstGeom prst="rect">
            <a:avLst/>
          </a:prstGeom>
          <a:noFill/>
        </p:spPr>
        <p:txBody>
          <a:bodyPr wrap="square" rtlCol="0">
            <a:spAutoFit/>
          </a:bodyPr>
          <a:lstStyle/>
          <a:p>
            <a:r>
              <a:rPr lang="en-IN" sz="4000" i="0" dirty="0">
                <a:effectLst/>
                <a:latin typeface="Arial" panose="020B0604020202020204" pitchFamily="34" charset="0"/>
              </a:rPr>
              <a:t> Model for posture from pressure mat</a:t>
            </a:r>
            <a:endParaRPr lang="en-IN" sz="1200" i="0" dirty="0">
              <a:effectLst/>
              <a:latin typeface="Arial" panose="020B0604020202020204" pitchFamily="34" charset="0"/>
            </a:endParaRPr>
          </a:p>
          <a:p>
            <a:r>
              <a:rPr lang="en-IN" sz="1200" dirty="0"/>
              <a:t>CODE </a:t>
            </a:r>
            <a:r>
              <a:rPr lang="en-IN" sz="1200"/>
              <a:t>LINK - </a:t>
            </a:r>
            <a:endParaRPr lang="en-IN" sz="1200" dirty="0"/>
          </a:p>
        </p:txBody>
      </p:sp>
      <p:pic>
        <p:nvPicPr>
          <p:cNvPr id="4" name="Picture 3">
            <a:extLst>
              <a:ext uri="{FF2B5EF4-FFF2-40B4-BE49-F238E27FC236}">
                <a16:creationId xmlns:a16="http://schemas.microsoft.com/office/drawing/2014/main" id="{3D80E2D0-BEC4-566E-552F-93BD6A295EDA}"/>
              </a:ext>
            </a:extLst>
          </p:cNvPr>
          <p:cNvPicPr>
            <a:picLocks noChangeAspect="1"/>
          </p:cNvPicPr>
          <p:nvPr/>
        </p:nvPicPr>
        <p:blipFill>
          <a:blip r:embed="rId2"/>
          <a:stretch>
            <a:fillRect/>
          </a:stretch>
        </p:blipFill>
        <p:spPr>
          <a:xfrm>
            <a:off x="3445328" y="1163462"/>
            <a:ext cx="8746671" cy="1524213"/>
          </a:xfrm>
          <a:prstGeom prst="rect">
            <a:avLst/>
          </a:prstGeom>
        </p:spPr>
      </p:pic>
      <p:pic>
        <p:nvPicPr>
          <p:cNvPr id="6" name="Picture 5">
            <a:extLst>
              <a:ext uri="{FF2B5EF4-FFF2-40B4-BE49-F238E27FC236}">
                <a16:creationId xmlns:a16="http://schemas.microsoft.com/office/drawing/2014/main" id="{A9ED1173-D3B3-0855-9B6E-B4929125CE64}"/>
              </a:ext>
            </a:extLst>
          </p:cNvPr>
          <p:cNvPicPr>
            <a:picLocks noChangeAspect="1"/>
          </p:cNvPicPr>
          <p:nvPr/>
        </p:nvPicPr>
        <p:blipFill>
          <a:blip r:embed="rId3"/>
          <a:stretch>
            <a:fillRect/>
          </a:stretch>
        </p:blipFill>
        <p:spPr>
          <a:xfrm>
            <a:off x="3445329" y="2942237"/>
            <a:ext cx="3943900" cy="3658111"/>
          </a:xfrm>
          <a:prstGeom prst="rect">
            <a:avLst/>
          </a:prstGeom>
        </p:spPr>
      </p:pic>
      <p:pic>
        <p:nvPicPr>
          <p:cNvPr id="9" name="Picture 8">
            <a:extLst>
              <a:ext uri="{FF2B5EF4-FFF2-40B4-BE49-F238E27FC236}">
                <a16:creationId xmlns:a16="http://schemas.microsoft.com/office/drawing/2014/main" id="{61EC6CE8-DFE2-224D-27B8-BE1D3BED05E7}"/>
              </a:ext>
            </a:extLst>
          </p:cNvPr>
          <p:cNvPicPr>
            <a:picLocks noChangeAspect="1"/>
          </p:cNvPicPr>
          <p:nvPr/>
        </p:nvPicPr>
        <p:blipFill>
          <a:blip r:embed="rId4"/>
          <a:stretch>
            <a:fillRect/>
          </a:stretch>
        </p:blipFill>
        <p:spPr>
          <a:xfrm>
            <a:off x="7389229" y="2942237"/>
            <a:ext cx="4839375" cy="3849779"/>
          </a:xfrm>
          <a:prstGeom prst="rect">
            <a:avLst/>
          </a:prstGeom>
        </p:spPr>
      </p:pic>
    </p:spTree>
    <p:extLst>
      <p:ext uri="{BB962C8B-B14F-4D97-AF65-F5344CB8AC3E}">
        <p14:creationId xmlns:p14="http://schemas.microsoft.com/office/powerpoint/2010/main" val="377085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2" name="TextBox 1">
            <a:extLst>
              <a:ext uri="{FF2B5EF4-FFF2-40B4-BE49-F238E27FC236}">
                <a16:creationId xmlns:a16="http://schemas.microsoft.com/office/drawing/2014/main" id="{F01CA7F4-5668-F6AB-C385-D6F72A0FC263}"/>
              </a:ext>
            </a:extLst>
          </p:cNvPr>
          <p:cNvSpPr txBox="1"/>
          <p:nvPr/>
        </p:nvSpPr>
        <p:spPr>
          <a:xfrm>
            <a:off x="3401568" y="0"/>
            <a:ext cx="1536192" cy="369332"/>
          </a:xfrm>
          <a:prstGeom prst="rect">
            <a:avLst/>
          </a:prstGeom>
          <a:noFill/>
        </p:spPr>
        <p:txBody>
          <a:bodyPr wrap="square" rtlCol="0">
            <a:spAutoFit/>
          </a:bodyPr>
          <a:lstStyle/>
          <a:p>
            <a:r>
              <a:rPr lang="en-IN" dirty="0"/>
              <a:t>Experiment </a:t>
            </a:r>
          </a:p>
        </p:txBody>
      </p:sp>
      <p:pic>
        <p:nvPicPr>
          <p:cNvPr id="6" name="Picture 5">
            <a:extLst>
              <a:ext uri="{FF2B5EF4-FFF2-40B4-BE49-F238E27FC236}">
                <a16:creationId xmlns:a16="http://schemas.microsoft.com/office/drawing/2014/main" id="{7719EA2D-4769-B38E-A734-728DDDA7C759}"/>
              </a:ext>
            </a:extLst>
          </p:cNvPr>
          <p:cNvPicPr>
            <a:picLocks noChangeAspect="1"/>
          </p:cNvPicPr>
          <p:nvPr/>
        </p:nvPicPr>
        <p:blipFill>
          <a:blip r:embed="rId2"/>
          <a:stretch>
            <a:fillRect/>
          </a:stretch>
        </p:blipFill>
        <p:spPr>
          <a:xfrm>
            <a:off x="3401568" y="369332"/>
            <a:ext cx="7287642" cy="1305107"/>
          </a:xfrm>
          <a:prstGeom prst="rect">
            <a:avLst/>
          </a:prstGeom>
        </p:spPr>
      </p:pic>
      <p:pic>
        <p:nvPicPr>
          <p:cNvPr id="9" name="Picture 8">
            <a:extLst>
              <a:ext uri="{FF2B5EF4-FFF2-40B4-BE49-F238E27FC236}">
                <a16:creationId xmlns:a16="http://schemas.microsoft.com/office/drawing/2014/main" id="{F0A32770-31FE-8A1A-B0AA-3A2B23F67EE0}"/>
              </a:ext>
            </a:extLst>
          </p:cNvPr>
          <p:cNvPicPr>
            <a:picLocks noChangeAspect="1"/>
          </p:cNvPicPr>
          <p:nvPr/>
        </p:nvPicPr>
        <p:blipFill>
          <a:blip r:embed="rId3"/>
          <a:stretch>
            <a:fillRect/>
          </a:stretch>
        </p:blipFill>
        <p:spPr>
          <a:xfrm>
            <a:off x="3401568" y="1774637"/>
            <a:ext cx="3972479" cy="876422"/>
          </a:xfrm>
          <a:prstGeom prst="rect">
            <a:avLst/>
          </a:prstGeom>
        </p:spPr>
      </p:pic>
      <p:pic>
        <p:nvPicPr>
          <p:cNvPr id="11" name="Picture 10">
            <a:extLst>
              <a:ext uri="{FF2B5EF4-FFF2-40B4-BE49-F238E27FC236}">
                <a16:creationId xmlns:a16="http://schemas.microsoft.com/office/drawing/2014/main" id="{E12804D7-8192-7742-B466-824833A0C743}"/>
              </a:ext>
            </a:extLst>
          </p:cNvPr>
          <p:cNvPicPr>
            <a:picLocks noChangeAspect="1"/>
          </p:cNvPicPr>
          <p:nvPr/>
        </p:nvPicPr>
        <p:blipFill>
          <a:blip r:embed="rId4"/>
          <a:stretch>
            <a:fillRect/>
          </a:stretch>
        </p:blipFill>
        <p:spPr>
          <a:xfrm>
            <a:off x="3549226" y="3239605"/>
            <a:ext cx="3496163" cy="3057952"/>
          </a:xfrm>
          <a:prstGeom prst="rect">
            <a:avLst/>
          </a:prstGeom>
        </p:spPr>
      </p:pic>
      <p:pic>
        <p:nvPicPr>
          <p:cNvPr id="13" name="Picture 12">
            <a:extLst>
              <a:ext uri="{FF2B5EF4-FFF2-40B4-BE49-F238E27FC236}">
                <a16:creationId xmlns:a16="http://schemas.microsoft.com/office/drawing/2014/main" id="{E3CB266C-7732-2974-047D-3590A200EA09}"/>
              </a:ext>
            </a:extLst>
          </p:cNvPr>
          <p:cNvPicPr>
            <a:picLocks noChangeAspect="1"/>
          </p:cNvPicPr>
          <p:nvPr/>
        </p:nvPicPr>
        <p:blipFill>
          <a:blip r:embed="rId5"/>
          <a:stretch>
            <a:fillRect/>
          </a:stretch>
        </p:blipFill>
        <p:spPr>
          <a:xfrm>
            <a:off x="7534656" y="2538460"/>
            <a:ext cx="4251960" cy="3950208"/>
          </a:xfrm>
          <a:prstGeom prst="rect">
            <a:avLst/>
          </a:prstGeom>
        </p:spPr>
      </p:pic>
    </p:spTree>
    <p:extLst>
      <p:ext uri="{BB962C8B-B14F-4D97-AF65-F5344CB8AC3E}">
        <p14:creationId xmlns:p14="http://schemas.microsoft.com/office/powerpoint/2010/main" val="861810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4" name="TextBox 3">
            <a:extLst>
              <a:ext uri="{FF2B5EF4-FFF2-40B4-BE49-F238E27FC236}">
                <a16:creationId xmlns:a16="http://schemas.microsoft.com/office/drawing/2014/main" id="{5A63B29D-E458-DBBF-C1B7-50277ED5F462}"/>
              </a:ext>
            </a:extLst>
          </p:cNvPr>
          <p:cNvSpPr txBox="1"/>
          <p:nvPr/>
        </p:nvSpPr>
        <p:spPr>
          <a:xfrm>
            <a:off x="3428999" y="0"/>
            <a:ext cx="8346057" cy="954107"/>
          </a:xfrm>
          <a:prstGeom prst="rect">
            <a:avLst/>
          </a:prstGeom>
          <a:noFill/>
        </p:spPr>
        <p:txBody>
          <a:bodyPr wrap="square" rtlCol="0">
            <a:spAutoFit/>
          </a:bodyPr>
          <a:lstStyle/>
          <a:p>
            <a:r>
              <a:rPr lang="en-IN" sz="1400" b="0" i="0" dirty="0">
                <a:effectLst/>
                <a:latin typeface="Arial" panose="020B0604020202020204" pitchFamily="34" charset="0"/>
                <a:cs typeface="Arial" panose="020B0604020202020204" pitchFamily="34" charset="0"/>
              </a:rPr>
              <a:t>First we set a 'Position vector': We load the data with respect to the file name, which is a number corresponding to a specific in-bed position. </a:t>
            </a:r>
          </a:p>
          <a:p>
            <a:r>
              <a:rPr lang="en-IN" sz="1400" b="0" i="0" dirty="0">
                <a:effectLst/>
                <a:latin typeface="Arial" panose="020B0604020202020204" pitchFamily="34" charset="0"/>
                <a:cs typeface="Arial" panose="020B0604020202020204" pitchFamily="34" charset="0"/>
              </a:rPr>
              <a:t>We also want the classes to be encoded as numbers so we can work easier when </a:t>
            </a:r>
            <a:r>
              <a:rPr lang="en-IN" sz="1400" b="0" i="0" dirty="0" err="1">
                <a:effectLst/>
                <a:latin typeface="Arial" panose="020B0604020202020204" pitchFamily="34" charset="0"/>
                <a:cs typeface="Arial" panose="020B0604020202020204" pitchFamily="34" charset="0"/>
              </a:rPr>
              <a:t>modeling</a:t>
            </a:r>
            <a:r>
              <a:rPr lang="en-IN" sz="1400" b="0" i="0" dirty="0">
                <a:effectLst/>
                <a:latin typeface="Arial" panose="020B0604020202020204" pitchFamily="34" charset="0"/>
                <a:cs typeface="Arial" panose="020B0604020202020204" pitchFamily="34" charset="0"/>
              </a:rPr>
              <a:t>. This function achieves so.  </a:t>
            </a:r>
          </a:p>
        </p:txBody>
      </p:sp>
      <p:pic>
        <p:nvPicPr>
          <p:cNvPr id="6" name="Picture 5">
            <a:extLst>
              <a:ext uri="{FF2B5EF4-FFF2-40B4-BE49-F238E27FC236}">
                <a16:creationId xmlns:a16="http://schemas.microsoft.com/office/drawing/2014/main" id="{1C8E35A8-A559-32D0-D567-A0EFECC5C243}"/>
              </a:ext>
            </a:extLst>
          </p:cNvPr>
          <p:cNvPicPr>
            <a:picLocks noChangeAspect="1"/>
          </p:cNvPicPr>
          <p:nvPr/>
        </p:nvPicPr>
        <p:blipFill>
          <a:blip r:embed="rId2"/>
          <a:stretch>
            <a:fillRect/>
          </a:stretch>
        </p:blipFill>
        <p:spPr>
          <a:xfrm>
            <a:off x="3428999" y="954107"/>
            <a:ext cx="3791479" cy="1124107"/>
          </a:xfrm>
          <a:prstGeom prst="rect">
            <a:avLst/>
          </a:prstGeom>
        </p:spPr>
      </p:pic>
      <p:pic>
        <p:nvPicPr>
          <p:cNvPr id="13" name="Picture 12">
            <a:extLst>
              <a:ext uri="{FF2B5EF4-FFF2-40B4-BE49-F238E27FC236}">
                <a16:creationId xmlns:a16="http://schemas.microsoft.com/office/drawing/2014/main" id="{BC021073-5609-7DA7-A4A5-EBF76D23EEEC}"/>
              </a:ext>
            </a:extLst>
          </p:cNvPr>
          <p:cNvPicPr>
            <a:picLocks noChangeAspect="1"/>
          </p:cNvPicPr>
          <p:nvPr/>
        </p:nvPicPr>
        <p:blipFill>
          <a:blip r:embed="rId3"/>
          <a:stretch>
            <a:fillRect/>
          </a:stretch>
        </p:blipFill>
        <p:spPr>
          <a:xfrm>
            <a:off x="7220478" y="731520"/>
            <a:ext cx="2667001" cy="1448002"/>
          </a:xfrm>
          <a:prstGeom prst="rect">
            <a:avLst/>
          </a:prstGeom>
        </p:spPr>
      </p:pic>
      <p:sp>
        <p:nvSpPr>
          <p:cNvPr id="15" name="TextBox 14">
            <a:extLst>
              <a:ext uri="{FF2B5EF4-FFF2-40B4-BE49-F238E27FC236}">
                <a16:creationId xmlns:a16="http://schemas.microsoft.com/office/drawing/2014/main" id="{F01E2AFB-2F3D-8983-F033-5544A5DB6709}"/>
              </a:ext>
            </a:extLst>
          </p:cNvPr>
          <p:cNvSpPr txBox="1"/>
          <p:nvPr/>
        </p:nvSpPr>
        <p:spPr>
          <a:xfrm>
            <a:off x="3428999" y="2078215"/>
            <a:ext cx="7872985" cy="307777"/>
          </a:xfrm>
          <a:prstGeom prst="rect">
            <a:avLst/>
          </a:prstGeom>
          <a:noFill/>
        </p:spPr>
        <p:txBody>
          <a:bodyPr wrap="square" rtlCol="0">
            <a:spAutoFit/>
          </a:bodyPr>
          <a:lstStyle/>
          <a:p>
            <a:r>
              <a:rPr lang="en-IN" sz="1400" b="0" i="0" dirty="0">
                <a:effectLst/>
                <a:latin typeface="Arial" panose="020B0604020202020204" pitchFamily="34" charset="0"/>
                <a:cs typeface="Arial" panose="020B0604020202020204" pitchFamily="34" charset="0"/>
              </a:rPr>
              <a:t>Now we will load the data into a dictionary, where the keys will be the subjects:</a:t>
            </a:r>
            <a:endParaRPr lang="en-IN" sz="14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848A9451-CD77-B18B-1E94-44B6A187D010}"/>
              </a:ext>
            </a:extLst>
          </p:cNvPr>
          <p:cNvPicPr>
            <a:picLocks noChangeAspect="1"/>
          </p:cNvPicPr>
          <p:nvPr/>
        </p:nvPicPr>
        <p:blipFill>
          <a:blip r:embed="rId4"/>
          <a:stretch>
            <a:fillRect/>
          </a:stretch>
        </p:blipFill>
        <p:spPr>
          <a:xfrm>
            <a:off x="3428998" y="2402108"/>
            <a:ext cx="5513834" cy="4382739"/>
          </a:xfrm>
          <a:prstGeom prst="rect">
            <a:avLst/>
          </a:prstGeom>
        </p:spPr>
      </p:pic>
    </p:spTree>
    <p:extLst>
      <p:ext uri="{BB962C8B-B14F-4D97-AF65-F5344CB8AC3E}">
        <p14:creationId xmlns:p14="http://schemas.microsoft.com/office/powerpoint/2010/main" val="164408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fld id="{48F63A3B-78C7-47BE-AE5E-E10140E04643}" type="slidenum">
              <a:rPr lang="en-US" smtClean="0"/>
              <a:t>16</a:t>
            </a:fld>
            <a:endParaRPr lang="en-US" dirty="0"/>
          </a:p>
        </p:txBody>
      </p:sp>
      <p:sp>
        <p:nvSpPr>
          <p:cNvPr id="11" name="Rectangle 8">
            <a:extLst>
              <a:ext uri="{FF2B5EF4-FFF2-40B4-BE49-F238E27FC236}">
                <a16:creationId xmlns:a16="http://schemas.microsoft.com/office/drawing/2014/main" id="{4D501E48-AFB4-4E42-ECBF-1AAC0A7DB408}"/>
              </a:ext>
            </a:extLst>
          </p:cNvPr>
          <p:cNvSpPr>
            <a:spLocks noChangeArrowheads="1"/>
          </p:cNvSpPr>
          <p:nvPr/>
        </p:nvSpPr>
        <p:spPr bwMode="auto">
          <a:xfrm>
            <a:off x="3461658" y="38556"/>
            <a:ext cx="8637209"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rgbClr val="000000"/>
                </a:solidFill>
                <a:effectLst/>
                <a:cs typeface="Arial" panose="020B0604020202020204" pitchFamily="34" charset="0"/>
              </a:rPr>
              <a:t>Data loading is a mandatory step in our further notebooks. To avoid code repetition, we created a helper.py file where we will store several of these processes as functions. The process of loading of the data for this experiment was defined as the function </a:t>
            </a:r>
            <a:r>
              <a:rPr kumimoji="0" lang="en-US" altLang="en-US" sz="1400" i="0" u="none" strike="noStrike" cap="none" normalizeH="0" baseline="0" dirty="0" err="1">
                <a:ln>
                  <a:noFill/>
                </a:ln>
                <a:solidFill>
                  <a:srgbClr val="000000"/>
                </a:solidFill>
                <a:effectLst/>
                <a:cs typeface="Arial" panose="020B0604020202020204" pitchFamily="34" charset="0"/>
              </a:rPr>
              <a:t>load_exp_i</a:t>
            </a:r>
            <a:r>
              <a:rPr kumimoji="0" lang="en-US" altLang="en-US" sz="1400" i="0" u="none" strike="noStrike" cap="none" normalizeH="0" baseline="0" dirty="0">
                <a:ln>
                  <a:noFill/>
                </a:ln>
                <a:solidFill>
                  <a:srgbClr val="000000"/>
                </a:solidFill>
                <a:effectLst/>
                <a:cs typeface="Arial" panose="020B0604020202020204" pitchFamily="34" charset="0"/>
              </a:rPr>
              <a:t>().</a:t>
            </a:r>
            <a:endParaRPr kumimoji="0" lang="en-US" altLang="en-US" sz="140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rgbClr val="000000"/>
                </a:solidFill>
                <a:effectLst/>
                <a:cs typeface="Arial" panose="020B0604020202020204" pitchFamily="34" charset="0"/>
              </a:rPr>
              <a:t>For this visualization, we plotted 24 images per subject:</a:t>
            </a:r>
            <a:endParaRPr kumimoji="0" lang="en-US" altLang="en-US" sz="1400" i="0" u="none" strike="noStrike" cap="none" normalizeH="0" baseline="0" dirty="0">
              <a:ln>
                <a:noFill/>
              </a:ln>
              <a:solidFill>
                <a:schemeClr val="tx1"/>
              </a:solidFill>
              <a:effectLst/>
              <a:cs typeface="Arial" panose="020B0604020202020204" pitchFamily="34" charset="0"/>
            </a:endParaRPr>
          </a:p>
        </p:txBody>
      </p:sp>
      <p:pic>
        <p:nvPicPr>
          <p:cNvPr id="13" name="Picture 12">
            <a:extLst>
              <a:ext uri="{FF2B5EF4-FFF2-40B4-BE49-F238E27FC236}">
                <a16:creationId xmlns:a16="http://schemas.microsoft.com/office/drawing/2014/main" id="{E696ACE6-6325-9232-D56D-5A3A6F9DA2D6}"/>
              </a:ext>
            </a:extLst>
          </p:cNvPr>
          <p:cNvPicPr>
            <a:picLocks noChangeAspect="1"/>
          </p:cNvPicPr>
          <p:nvPr/>
        </p:nvPicPr>
        <p:blipFill>
          <a:blip r:embed="rId2"/>
          <a:stretch>
            <a:fillRect/>
          </a:stretch>
        </p:blipFill>
        <p:spPr>
          <a:xfrm>
            <a:off x="3461658" y="982133"/>
            <a:ext cx="4331145" cy="2150534"/>
          </a:xfrm>
          <a:prstGeom prst="rect">
            <a:avLst/>
          </a:prstGeom>
        </p:spPr>
      </p:pic>
      <p:pic>
        <p:nvPicPr>
          <p:cNvPr id="15" name="Picture 14">
            <a:extLst>
              <a:ext uri="{FF2B5EF4-FFF2-40B4-BE49-F238E27FC236}">
                <a16:creationId xmlns:a16="http://schemas.microsoft.com/office/drawing/2014/main" id="{F9C16680-EC74-0F3E-4D13-4CBF8DD7316F}"/>
              </a:ext>
            </a:extLst>
          </p:cNvPr>
          <p:cNvPicPr>
            <a:picLocks noChangeAspect="1"/>
          </p:cNvPicPr>
          <p:nvPr/>
        </p:nvPicPr>
        <p:blipFill>
          <a:blip r:embed="rId3"/>
          <a:stretch>
            <a:fillRect/>
          </a:stretch>
        </p:blipFill>
        <p:spPr>
          <a:xfrm>
            <a:off x="7792803" y="829733"/>
            <a:ext cx="4331145" cy="2895601"/>
          </a:xfrm>
          <a:prstGeom prst="rect">
            <a:avLst/>
          </a:prstGeom>
        </p:spPr>
      </p:pic>
      <p:pic>
        <p:nvPicPr>
          <p:cNvPr id="17" name="Picture 16">
            <a:extLst>
              <a:ext uri="{FF2B5EF4-FFF2-40B4-BE49-F238E27FC236}">
                <a16:creationId xmlns:a16="http://schemas.microsoft.com/office/drawing/2014/main" id="{7405A543-981C-3088-F2D2-04F64FEC9144}"/>
              </a:ext>
            </a:extLst>
          </p:cNvPr>
          <p:cNvPicPr>
            <a:picLocks noChangeAspect="1"/>
          </p:cNvPicPr>
          <p:nvPr/>
        </p:nvPicPr>
        <p:blipFill>
          <a:blip r:embed="rId4"/>
          <a:stretch>
            <a:fillRect/>
          </a:stretch>
        </p:blipFill>
        <p:spPr>
          <a:xfrm>
            <a:off x="3461658" y="3214470"/>
            <a:ext cx="4331145" cy="3667637"/>
          </a:xfrm>
          <a:prstGeom prst="rect">
            <a:avLst/>
          </a:prstGeom>
        </p:spPr>
      </p:pic>
      <p:pic>
        <p:nvPicPr>
          <p:cNvPr id="19" name="Picture 18">
            <a:extLst>
              <a:ext uri="{FF2B5EF4-FFF2-40B4-BE49-F238E27FC236}">
                <a16:creationId xmlns:a16="http://schemas.microsoft.com/office/drawing/2014/main" id="{C20FD083-11CF-5E9C-D2C7-D00AA1F80FD4}"/>
              </a:ext>
            </a:extLst>
          </p:cNvPr>
          <p:cNvPicPr>
            <a:picLocks noChangeAspect="1"/>
          </p:cNvPicPr>
          <p:nvPr/>
        </p:nvPicPr>
        <p:blipFill>
          <a:blip r:embed="rId5"/>
          <a:stretch>
            <a:fillRect/>
          </a:stretch>
        </p:blipFill>
        <p:spPr>
          <a:xfrm>
            <a:off x="7792803" y="3798234"/>
            <a:ext cx="4331145" cy="3083873"/>
          </a:xfrm>
          <a:prstGeom prst="rect">
            <a:avLst/>
          </a:prstGeom>
        </p:spPr>
      </p:pic>
    </p:spTree>
    <p:extLst>
      <p:ext uri="{BB962C8B-B14F-4D97-AF65-F5344CB8AC3E}">
        <p14:creationId xmlns:p14="http://schemas.microsoft.com/office/powerpoint/2010/main" val="2931748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r>
              <a:rPr lang="en-US" dirty="0"/>
              <a:t> </a:t>
            </a:r>
          </a:p>
        </p:txBody>
      </p:sp>
      <p:sp>
        <p:nvSpPr>
          <p:cNvPr id="3" name="TextBox 2">
            <a:extLst>
              <a:ext uri="{FF2B5EF4-FFF2-40B4-BE49-F238E27FC236}">
                <a16:creationId xmlns:a16="http://schemas.microsoft.com/office/drawing/2014/main" id="{FBF61ED6-6FCD-5CCD-0CD7-67E9CC9F939C}"/>
              </a:ext>
            </a:extLst>
          </p:cNvPr>
          <p:cNvSpPr txBox="1"/>
          <p:nvPr/>
        </p:nvSpPr>
        <p:spPr>
          <a:xfrm>
            <a:off x="3439472" y="731520"/>
            <a:ext cx="8752527" cy="1384995"/>
          </a:xfrm>
          <a:prstGeom prst="rect">
            <a:avLst/>
          </a:prstGeom>
          <a:noFill/>
        </p:spPr>
        <p:txBody>
          <a:bodyPr wrap="square">
            <a:spAutoFit/>
          </a:bodyPr>
          <a:lstStyle/>
          <a:p>
            <a:pPr algn="l"/>
            <a:r>
              <a:rPr lang="en-IN" sz="1400" b="0" i="0" dirty="0">
                <a:effectLst/>
                <a:latin typeface="Arial" panose="020B0604020202020204" pitchFamily="34" charset="0"/>
                <a:cs typeface="Arial" panose="020B0604020202020204" pitchFamily="34" charset="0"/>
              </a:rPr>
              <a:t>After observing the data, it seems that some samples have a degree of noise. This might be explained a transitional pressure recording when the person was moving from one position to the other. Even though there were 17 unique positions, one can visually inspect and separate them into the five common postures mention previously: </a:t>
            </a:r>
            <a:r>
              <a:rPr lang="en-IN" sz="1400" b="0" i="1" dirty="0">
                <a:effectLst/>
                <a:latin typeface="Arial" panose="020B0604020202020204" pitchFamily="34" charset="0"/>
                <a:cs typeface="Arial" panose="020B0604020202020204" pitchFamily="34" charset="0"/>
              </a:rPr>
              <a:t>left,</a:t>
            </a:r>
            <a:r>
              <a:rPr lang="en-IN" sz="1400" b="0" i="0" dirty="0">
                <a:effectLst/>
                <a:latin typeface="Arial" panose="020B0604020202020204" pitchFamily="34" charset="0"/>
                <a:cs typeface="Arial" panose="020B0604020202020204" pitchFamily="34" charset="0"/>
              </a:rPr>
              <a:t> </a:t>
            </a:r>
            <a:r>
              <a:rPr lang="en-IN" sz="1400" b="0" i="1" dirty="0">
                <a:effectLst/>
                <a:latin typeface="Arial" panose="020B0604020202020204" pitchFamily="34" charset="0"/>
                <a:cs typeface="Arial" panose="020B0604020202020204" pitchFamily="34" charset="0"/>
              </a:rPr>
              <a:t>right,</a:t>
            </a:r>
            <a:r>
              <a:rPr lang="en-IN" sz="1400" b="0" i="0" dirty="0">
                <a:effectLst/>
                <a:latin typeface="Arial" panose="020B0604020202020204" pitchFamily="34" charset="0"/>
                <a:cs typeface="Arial" panose="020B0604020202020204" pitchFamily="34" charset="0"/>
              </a:rPr>
              <a:t> </a:t>
            </a:r>
            <a:r>
              <a:rPr lang="en-IN" sz="1400" b="0" i="1" dirty="0">
                <a:effectLst/>
                <a:latin typeface="Arial" panose="020B0604020202020204" pitchFamily="34" charset="0"/>
                <a:cs typeface="Arial" panose="020B0604020202020204" pitchFamily="34" charset="0"/>
              </a:rPr>
              <a:t>left </a:t>
            </a:r>
            <a:r>
              <a:rPr lang="en-IN" sz="1400" b="0" i="1" dirty="0" err="1">
                <a:effectLst/>
                <a:latin typeface="Arial" panose="020B0604020202020204" pitchFamily="34" charset="0"/>
                <a:cs typeface="Arial" panose="020B0604020202020204" pitchFamily="34" charset="0"/>
              </a:rPr>
              <a:t>fetus</a:t>
            </a:r>
            <a:r>
              <a:rPr lang="en-IN" sz="1400" b="0" i="1" dirty="0">
                <a:effectLst/>
                <a:latin typeface="Arial" panose="020B0604020202020204" pitchFamily="34" charset="0"/>
                <a:cs typeface="Arial" panose="020B0604020202020204" pitchFamily="34" charset="0"/>
              </a:rPr>
              <a:t>,</a:t>
            </a:r>
            <a:r>
              <a:rPr lang="en-IN" sz="1400" b="0" i="0" dirty="0">
                <a:effectLst/>
                <a:latin typeface="Arial" panose="020B0604020202020204" pitchFamily="34" charset="0"/>
                <a:cs typeface="Arial" panose="020B0604020202020204" pitchFamily="34" charset="0"/>
              </a:rPr>
              <a:t> </a:t>
            </a:r>
            <a:r>
              <a:rPr lang="en-IN" sz="1400" b="0" i="1" dirty="0">
                <a:effectLst/>
                <a:latin typeface="Arial" panose="020B0604020202020204" pitchFamily="34" charset="0"/>
                <a:cs typeface="Arial" panose="020B0604020202020204" pitchFamily="34" charset="0"/>
              </a:rPr>
              <a:t>right </a:t>
            </a:r>
            <a:r>
              <a:rPr lang="en-IN" sz="1400" b="0" i="1" dirty="0" err="1">
                <a:effectLst/>
                <a:latin typeface="Arial" panose="020B0604020202020204" pitchFamily="34" charset="0"/>
                <a:cs typeface="Arial" panose="020B0604020202020204" pitchFamily="34" charset="0"/>
              </a:rPr>
              <a:t>fetus</a:t>
            </a:r>
            <a:r>
              <a:rPr lang="en-IN" sz="1400" b="0" i="1" dirty="0">
                <a:effectLst/>
                <a:latin typeface="Arial" panose="020B0604020202020204" pitchFamily="34" charset="0"/>
                <a:cs typeface="Arial" panose="020B0604020202020204" pitchFamily="34" charset="0"/>
              </a:rPr>
              <a:t>,</a:t>
            </a:r>
            <a:r>
              <a:rPr lang="en-IN" sz="1400" b="0" i="0" dirty="0">
                <a:effectLst/>
                <a:latin typeface="Arial" panose="020B0604020202020204" pitchFamily="34" charset="0"/>
                <a:cs typeface="Arial" panose="020B0604020202020204" pitchFamily="34" charset="0"/>
              </a:rPr>
              <a:t> and </a:t>
            </a:r>
            <a:r>
              <a:rPr lang="en-IN" sz="1400" b="0" i="1" dirty="0">
                <a:effectLst/>
                <a:latin typeface="Arial" panose="020B0604020202020204" pitchFamily="34" charset="0"/>
                <a:cs typeface="Arial" panose="020B0604020202020204" pitchFamily="34" charset="0"/>
              </a:rPr>
              <a:t>supine.</a:t>
            </a:r>
            <a:endParaRPr lang="en-IN" sz="1400" b="0" i="0" dirty="0">
              <a:effectLst/>
              <a:latin typeface="Arial" panose="020B0604020202020204" pitchFamily="34" charset="0"/>
              <a:cs typeface="Arial" panose="020B0604020202020204" pitchFamily="34" charset="0"/>
            </a:endParaRPr>
          </a:p>
          <a:p>
            <a:pPr algn="l"/>
            <a:r>
              <a:rPr lang="en-IN" sz="1400" b="0" i="0" dirty="0">
                <a:effectLst/>
                <a:latin typeface="Arial" panose="020B0604020202020204" pitchFamily="34" charset="0"/>
                <a:cs typeface="Arial" panose="020B0604020202020204" pitchFamily="34" charset="0"/>
              </a:rPr>
              <a:t>We decided to label the '</a:t>
            </a:r>
            <a:r>
              <a:rPr lang="en-IN" sz="1400" b="0" i="0" dirty="0" err="1">
                <a:effectLst/>
                <a:latin typeface="Arial" panose="020B0604020202020204" pitchFamily="34" charset="0"/>
                <a:cs typeface="Arial" panose="020B0604020202020204" pitchFamily="34" charset="0"/>
              </a:rPr>
              <a:t>fetus</a:t>
            </a:r>
            <a:r>
              <a:rPr lang="en-IN" sz="1400" b="0" i="0" dirty="0">
                <a:effectLst/>
                <a:latin typeface="Arial" panose="020B0604020202020204" pitchFamily="34" charset="0"/>
                <a:cs typeface="Arial" panose="020B0604020202020204" pitchFamily="34" charset="0"/>
              </a:rPr>
              <a:t>' positions as the corresponding left/right positions.</a:t>
            </a:r>
          </a:p>
          <a:p>
            <a:pPr algn="l"/>
            <a:r>
              <a:rPr lang="en-IN" sz="1400" b="0" i="0" dirty="0">
                <a:effectLst/>
                <a:latin typeface="Arial" panose="020B0604020202020204" pitchFamily="34" charset="0"/>
                <a:cs typeface="Arial" panose="020B0604020202020204" pitchFamily="34" charset="0"/>
              </a:rPr>
              <a:t>We finally make a count of the number of available positions in the database</a:t>
            </a:r>
          </a:p>
        </p:txBody>
      </p:sp>
      <p:pic>
        <p:nvPicPr>
          <p:cNvPr id="5" name="Picture 4">
            <a:extLst>
              <a:ext uri="{FF2B5EF4-FFF2-40B4-BE49-F238E27FC236}">
                <a16:creationId xmlns:a16="http://schemas.microsoft.com/office/drawing/2014/main" id="{10E40716-257C-F2A7-ED33-A800FB268715}"/>
              </a:ext>
            </a:extLst>
          </p:cNvPr>
          <p:cNvPicPr>
            <a:picLocks noChangeAspect="1"/>
          </p:cNvPicPr>
          <p:nvPr/>
        </p:nvPicPr>
        <p:blipFill>
          <a:blip r:embed="rId2"/>
          <a:stretch>
            <a:fillRect/>
          </a:stretch>
        </p:blipFill>
        <p:spPr>
          <a:xfrm>
            <a:off x="3439473" y="2519529"/>
            <a:ext cx="4448048" cy="2755205"/>
          </a:xfrm>
          <a:prstGeom prst="rect">
            <a:avLst/>
          </a:prstGeom>
        </p:spPr>
      </p:pic>
      <p:pic>
        <p:nvPicPr>
          <p:cNvPr id="8" name="Picture 7">
            <a:extLst>
              <a:ext uri="{FF2B5EF4-FFF2-40B4-BE49-F238E27FC236}">
                <a16:creationId xmlns:a16="http://schemas.microsoft.com/office/drawing/2014/main" id="{8755B9EC-BCAF-3F8B-2F6E-666764B74DBE}"/>
              </a:ext>
            </a:extLst>
          </p:cNvPr>
          <p:cNvPicPr>
            <a:picLocks noChangeAspect="1"/>
          </p:cNvPicPr>
          <p:nvPr/>
        </p:nvPicPr>
        <p:blipFill>
          <a:blip r:embed="rId3"/>
          <a:stretch>
            <a:fillRect/>
          </a:stretch>
        </p:blipFill>
        <p:spPr>
          <a:xfrm>
            <a:off x="8033462" y="2502572"/>
            <a:ext cx="4001058" cy="2772162"/>
          </a:xfrm>
          <a:prstGeom prst="rect">
            <a:avLst/>
          </a:prstGeom>
        </p:spPr>
      </p:pic>
    </p:spTree>
    <p:extLst>
      <p:ext uri="{BB962C8B-B14F-4D97-AF65-F5344CB8AC3E}">
        <p14:creationId xmlns:p14="http://schemas.microsoft.com/office/powerpoint/2010/main" val="3079311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5277FA-9A7B-0219-40E7-2E572D2066CE}"/>
              </a:ext>
            </a:extLst>
          </p:cNvPr>
          <p:cNvSpPr txBox="1"/>
          <p:nvPr/>
        </p:nvSpPr>
        <p:spPr>
          <a:xfrm>
            <a:off x="3410712" y="82296"/>
            <a:ext cx="5728716" cy="923330"/>
          </a:xfrm>
          <a:prstGeom prst="rect">
            <a:avLst/>
          </a:prstGeom>
          <a:noFill/>
        </p:spPr>
        <p:txBody>
          <a:bodyPr wrap="square">
            <a:spAutoFit/>
          </a:bodyPr>
          <a:lstStyle/>
          <a:p>
            <a:pPr algn="l"/>
            <a:r>
              <a:rPr lang="en-IN" i="0" dirty="0">
                <a:solidFill>
                  <a:srgbClr val="000000"/>
                </a:solidFill>
                <a:effectLst/>
                <a:latin typeface="Arial" panose="020B0604020202020204" pitchFamily="34" charset="0"/>
                <a:cs typeface="Arial" panose="020B0604020202020204" pitchFamily="34" charset="0"/>
              </a:rPr>
              <a:t>Training a Model using 'Experiment' data</a:t>
            </a:r>
          </a:p>
          <a:p>
            <a:br>
              <a:rPr lang="en-IN" i="0" dirty="0">
                <a:solidFill>
                  <a:srgbClr val="000000"/>
                </a:solidFill>
                <a:effectLst/>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44325158-4B81-B741-FB19-3DFB31F3D833}"/>
              </a:ext>
            </a:extLst>
          </p:cNvPr>
          <p:cNvSpPr>
            <a:spLocks noChangeArrowheads="1"/>
          </p:cNvSpPr>
          <p:nvPr/>
        </p:nvSpPr>
        <p:spPr bwMode="auto">
          <a:xfrm>
            <a:off x="3493008" y="470135"/>
            <a:ext cx="8439912"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cs typeface="Arial" panose="020B0604020202020204" pitchFamily="34" charset="0"/>
              </a:rPr>
              <a:t>After our exploration to the dataset, we want to create a shallow model to introduce the workflow on </a:t>
            </a:r>
            <a:r>
              <a:rPr kumimoji="0" lang="en-US" altLang="en-US" sz="1100" b="0" i="0" u="none" strike="noStrike" cap="none" normalizeH="0" baseline="0" dirty="0" err="1">
                <a:ln>
                  <a:noFill/>
                </a:ln>
                <a:solidFill>
                  <a:schemeClr val="tx1"/>
                </a:solidFill>
                <a:effectLst/>
                <a:cs typeface="Arial" panose="020B0604020202020204" pitchFamily="34" charset="0"/>
              </a:rPr>
              <a:t>PyTorch</a:t>
            </a:r>
            <a:r>
              <a:rPr kumimoji="0" lang="en-US" altLang="en-US" sz="1100" b="0" i="0" u="none" strike="noStrike" cap="none" normalizeH="0" baseline="0" dirty="0">
                <a:ln>
                  <a:noFill/>
                </a:ln>
                <a:solidFill>
                  <a:schemeClr val="tx1"/>
                </a:solidFill>
                <a:effectLst/>
                <a:cs typeface="Arial" panose="020B0604020202020204" pitchFamily="34" charset="0"/>
              </a:rPr>
              <a:t> when building a classification model using neural networks (NN). We use the only </a:t>
            </a:r>
            <a:r>
              <a:rPr kumimoji="0" lang="en-US" altLang="en-US" sz="1100" b="0" i="0" u="none" strike="noStrike" cap="none" normalizeH="0" baseline="0" dirty="0" err="1">
                <a:ln>
                  <a:noFill/>
                </a:ln>
                <a:solidFill>
                  <a:schemeClr val="tx1"/>
                </a:solidFill>
                <a:effectLst/>
                <a:cs typeface="Arial" panose="020B0604020202020204" pitchFamily="34" charset="0"/>
              </a:rPr>
              <a:t>exp_i_data</a:t>
            </a:r>
            <a:r>
              <a:rPr kumimoji="0" lang="en-US" altLang="en-US" sz="1100" b="0" i="0" u="none" strike="noStrike" cap="none" normalizeH="0" baseline="0" dirty="0">
                <a:ln>
                  <a:noFill/>
                </a:ln>
                <a:solidFill>
                  <a:schemeClr val="tx1"/>
                </a:solidFill>
                <a:effectLst/>
                <a:cs typeface="Arial" panose="020B0604020202020204" pitchFamily="34" charset="0"/>
              </a:rPr>
              <a:t> and reshape it into a flat representation to be used by the model. It is </a:t>
            </a:r>
            <a:r>
              <a:rPr kumimoji="0" lang="en-US" altLang="en-US" sz="1100" b="0" i="1" u="none" strike="noStrike" cap="none" normalizeH="0" baseline="0" dirty="0">
                <a:ln>
                  <a:noFill/>
                </a:ln>
                <a:solidFill>
                  <a:schemeClr val="tx1"/>
                </a:solidFill>
                <a:effectLst/>
                <a:cs typeface="Arial" panose="020B0604020202020204" pitchFamily="34" charset="0"/>
              </a:rPr>
              <a:t>shallow</a:t>
            </a:r>
            <a:r>
              <a:rPr kumimoji="0" lang="en-US" altLang="en-US" sz="1100" b="0" i="0" u="none" strike="noStrike" cap="none" normalizeH="0" baseline="0" dirty="0">
                <a:ln>
                  <a:noFill/>
                </a:ln>
                <a:solidFill>
                  <a:schemeClr val="tx1"/>
                </a:solidFill>
                <a:effectLst/>
                <a:cs typeface="Arial" panose="020B0604020202020204" pitchFamily="34" charset="0"/>
              </a:rPr>
              <a:t> in the sense that image classification is achieved with better results using convolutional neural networks (CNN). </a:t>
            </a:r>
          </a:p>
        </p:txBody>
      </p:sp>
      <p:pic>
        <p:nvPicPr>
          <p:cNvPr id="6" name="Picture 5">
            <a:extLst>
              <a:ext uri="{FF2B5EF4-FFF2-40B4-BE49-F238E27FC236}">
                <a16:creationId xmlns:a16="http://schemas.microsoft.com/office/drawing/2014/main" id="{35D68056-A575-D538-7897-430C8063253F}"/>
              </a:ext>
            </a:extLst>
          </p:cNvPr>
          <p:cNvPicPr>
            <a:picLocks noChangeAspect="1"/>
          </p:cNvPicPr>
          <p:nvPr/>
        </p:nvPicPr>
        <p:blipFill>
          <a:blip r:embed="rId2"/>
          <a:stretch>
            <a:fillRect/>
          </a:stretch>
        </p:blipFill>
        <p:spPr>
          <a:xfrm>
            <a:off x="3410712" y="1328636"/>
            <a:ext cx="4620270" cy="1457528"/>
          </a:xfrm>
          <a:prstGeom prst="rect">
            <a:avLst/>
          </a:prstGeom>
        </p:spPr>
      </p:pic>
      <p:sp>
        <p:nvSpPr>
          <p:cNvPr id="11" name="TextBox 10">
            <a:extLst>
              <a:ext uri="{FF2B5EF4-FFF2-40B4-BE49-F238E27FC236}">
                <a16:creationId xmlns:a16="http://schemas.microsoft.com/office/drawing/2014/main" id="{5445F4D4-5318-22FC-70CF-3E9EFFEB1617}"/>
              </a:ext>
            </a:extLst>
          </p:cNvPr>
          <p:cNvSpPr txBox="1"/>
          <p:nvPr/>
        </p:nvSpPr>
        <p:spPr>
          <a:xfrm>
            <a:off x="3410712" y="2875224"/>
            <a:ext cx="8522208" cy="646331"/>
          </a:xfrm>
          <a:prstGeom prst="rect">
            <a:avLst/>
          </a:prstGeom>
          <a:noFill/>
        </p:spPr>
        <p:txBody>
          <a:bodyPr wrap="square">
            <a:spAutoFit/>
          </a:bodyPr>
          <a:lstStyle/>
          <a:p>
            <a:r>
              <a:rPr lang="en-IN" sz="1200" b="0" i="0" dirty="0">
                <a:effectLst/>
                <a:latin typeface="-apple-system"/>
              </a:rPr>
              <a:t>We want to split the data randomly into a training and a testing set. However, we expect that the results will be overestimated, because the 'lying bed positions' scenario has low dynamics, meaning that a person remains on the same positions for several seconds and the measurements should not vary that much, meaning that most of the testing data will be similar to the training one.</a:t>
            </a:r>
            <a:endParaRPr lang="en-IN" sz="1200" dirty="0"/>
          </a:p>
        </p:txBody>
      </p:sp>
      <p:pic>
        <p:nvPicPr>
          <p:cNvPr id="13" name="Picture 12">
            <a:extLst>
              <a:ext uri="{FF2B5EF4-FFF2-40B4-BE49-F238E27FC236}">
                <a16:creationId xmlns:a16="http://schemas.microsoft.com/office/drawing/2014/main" id="{779B458F-E789-91E7-5CC2-61AB06782A7D}"/>
              </a:ext>
            </a:extLst>
          </p:cNvPr>
          <p:cNvPicPr>
            <a:picLocks noChangeAspect="1"/>
          </p:cNvPicPr>
          <p:nvPr/>
        </p:nvPicPr>
        <p:blipFill>
          <a:blip r:embed="rId3"/>
          <a:stretch>
            <a:fillRect/>
          </a:stretch>
        </p:blipFill>
        <p:spPr>
          <a:xfrm>
            <a:off x="3493008" y="3529415"/>
            <a:ext cx="4391638" cy="1514686"/>
          </a:xfrm>
          <a:prstGeom prst="rect">
            <a:avLst/>
          </a:prstGeom>
        </p:spPr>
      </p:pic>
      <p:pic>
        <p:nvPicPr>
          <p:cNvPr id="15" name="Picture 14">
            <a:extLst>
              <a:ext uri="{FF2B5EF4-FFF2-40B4-BE49-F238E27FC236}">
                <a16:creationId xmlns:a16="http://schemas.microsoft.com/office/drawing/2014/main" id="{B2154890-0707-458E-8084-CE0819D8D2E3}"/>
              </a:ext>
            </a:extLst>
          </p:cNvPr>
          <p:cNvPicPr>
            <a:picLocks noChangeAspect="1"/>
          </p:cNvPicPr>
          <p:nvPr/>
        </p:nvPicPr>
        <p:blipFill>
          <a:blip r:embed="rId4"/>
          <a:stretch>
            <a:fillRect/>
          </a:stretch>
        </p:blipFill>
        <p:spPr>
          <a:xfrm>
            <a:off x="3493008" y="5051961"/>
            <a:ext cx="7230484" cy="1762371"/>
          </a:xfrm>
          <a:prstGeom prst="rect">
            <a:avLst/>
          </a:prstGeom>
        </p:spPr>
      </p:pic>
    </p:spTree>
    <p:extLst>
      <p:ext uri="{BB962C8B-B14F-4D97-AF65-F5344CB8AC3E}">
        <p14:creationId xmlns:p14="http://schemas.microsoft.com/office/powerpoint/2010/main" val="1159510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fld id="{48F63A3B-78C7-47BE-AE5E-E10140E04643}" type="slidenum">
              <a:rPr lang="en-US" smtClean="0"/>
              <a:t>19</a:t>
            </a:fld>
            <a:endParaRPr lang="en-US" dirty="0"/>
          </a:p>
        </p:txBody>
      </p:sp>
      <p:sp>
        <p:nvSpPr>
          <p:cNvPr id="3" name="TextBox 2">
            <a:extLst>
              <a:ext uri="{FF2B5EF4-FFF2-40B4-BE49-F238E27FC236}">
                <a16:creationId xmlns:a16="http://schemas.microsoft.com/office/drawing/2014/main" id="{D34DB48C-6EEA-4C9A-EF3B-8C2AC2D1D5E0}"/>
              </a:ext>
            </a:extLst>
          </p:cNvPr>
          <p:cNvSpPr txBox="1"/>
          <p:nvPr/>
        </p:nvSpPr>
        <p:spPr>
          <a:xfrm>
            <a:off x="3429000" y="0"/>
            <a:ext cx="5710428" cy="369332"/>
          </a:xfrm>
          <a:prstGeom prst="rect">
            <a:avLst/>
          </a:prstGeom>
          <a:noFill/>
        </p:spPr>
        <p:txBody>
          <a:bodyPr wrap="square">
            <a:spAutoFit/>
          </a:bodyPr>
          <a:lstStyle/>
          <a:p>
            <a:pPr algn="l"/>
            <a:r>
              <a:rPr lang="en-IN" b="1" i="0" dirty="0">
                <a:effectLst/>
                <a:latin typeface="-apple-system"/>
              </a:rPr>
              <a:t>Model</a:t>
            </a:r>
          </a:p>
        </p:txBody>
      </p:sp>
      <p:pic>
        <p:nvPicPr>
          <p:cNvPr id="5" name="Picture 4">
            <a:extLst>
              <a:ext uri="{FF2B5EF4-FFF2-40B4-BE49-F238E27FC236}">
                <a16:creationId xmlns:a16="http://schemas.microsoft.com/office/drawing/2014/main" id="{922BCD9F-3E1C-7C1D-168C-AB836AA344D1}"/>
              </a:ext>
            </a:extLst>
          </p:cNvPr>
          <p:cNvPicPr>
            <a:picLocks noChangeAspect="1"/>
          </p:cNvPicPr>
          <p:nvPr/>
        </p:nvPicPr>
        <p:blipFill>
          <a:blip r:embed="rId2"/>
          <a:stretch>
            <a:fillRect/>
          </a:stretch>
        </p:blipFill>
        <p:spPr>
          <a:xfrm>
            <a:off x="3453384" y="557784"/>
            <a:ext cx="3686689" cy="2324424"/>
          </a:xfrm>
          <a:prstGeom prst="rect">
            <a:avLst/>
          </a:prstGeom>
        </p:spPr>
      </p:pic>
      <p:sp>
        <p:nvSpPr>
          <p:cNvPr id="8" name="TextBox 7">
            <a:extLst>
              <a:ext uri="{FF2B5EF4-FFF2-40B4-BE49-F238E27FC236}">
                <a16:creationId xmlns:a16="http://schemas.microsoft.com/office/drawing/2014/main" id="{5F2A2AD4-14B4-A860-C032-16233120BFAA}"/>
              </a:ext>
            </a:extLst>
          </p:cNvPr>
          <p:cNvSpPr txBox="1"/>
          <p:nvPr/>
        </p:nvSpPr>
        <p:spPr>
          <a:xfrm>
            <a:off x="3429000" y="274320"/>
            <a:ext cx="7927848" cy="646331"/>
          </a:xfrm>
          <a:prstGeom prst="rect">
            <a:avLst/>
          </a:prstGeom>
          <a:noFill/>
        </p:spPr>
        <p:txBody>
          <a:bodyPr wrap="square">
            <a:spAutoFit/>
          </a:bodyPr>
          <a:lstStyle/>
          <a:p>
            <a:pPr algn="l"/>
            <a:r>
              <a:rPr lang="en-IN" sz="1200" b="0" i="0" dirty="0">
                <a:solidFill>
                  <a:srgbClr val="000000"/>
                </a:solidFill>
                <a:effectLst/>
                <a:latin typeface="var(--jp-content-font-family)"/>
              </a:rPr>
              <a:t>Here we introduce the </a:t>
            </a:r>
            <a:r>
              <a:rPr lang="en-IN" sz="1200" b="0" i="1" dirty="0">
                <a:solidFill>
                  <a:srgbClr val="000000"/>
                </a:solidFill>
                <a:effectLst/>
                <a:latin typeface="var(--jp-content-font-family)"/>
              </a:rPr>
              <a:t>shallow</a:t>
            </a:r>
            <a:r>
              <a:rPr lang="en-IN" sz="1200" b="0" i="0" dirty="0">
                <a:solidFill>
                  <a:srgbClr val="000000"/>
                </a:solidFill>
                <a:effectLst/>
                <a:latin typeface="var(--jp-content-font-family)"/>
              </a:rPr>
              <a:t> model: a 3-layer NN that uses </a:t>
            </a:r>
            <a:r>
              <a:rPr lang="en-IN" sz="1200" b="0" i="0" dirty="0" err="1">
                <a:solidFill>
                  <a:srgbClr val="000000"/>
                </a:solidFill>
                <a:effectLst/>
                <a:latin typeface="var(--jp-content-font-family)"/>
              </a:rPr>
              <a:t>ReLU</a:t>
            </a:r>
            <a:r>
              <a:rPr lang="en-IN" sz="1200" b="0" i="0" dirty="0">
                <a:solidFill>
                  <a:srgbClr val="000000"/>
                </a:solidFill>
                <a:effectLst/>
                <a:latin typeface="var(--jp-content-font-family)"/>
              </a:rPr>
              <a:t> and </a:t>
            </a:r>
            <a:r>
              <a:rPr lang="en-IN" sz="1200" b="0" i="0" dirty="0" err="1">
                <a:solidFill>
                  <a:srgbClr val="000000"/>
                </a:solidFill>
                <a:effectLst/>
                <a:latin typeface="var(--jp-content-font-family)"/>
              </a:rPr>
              <a:t>Softmax</a:t>
            </a:r>
            <a:r>
              <a:rPr lang="en-IN" sz="1200" b="0" i="0" dirty="0">
                <a:solidFill>
                  <a:srgbClr val="000000"/>
                </a:solidFill>
                <a:effectLst/>
                <a:latin typeface="var(--jp-content-font-family)"/>
              </a:rPr>
              <a:t> as activation functions:</a:t>
            </a:r>
          </a:p>
          <a:p>
            <a:br>
              <a:rPr lang="en-IN" sz="1200" b="0" i="0" dirty="0">
                <a:solidFill>
                  <a:srgbClr val="000000"/>
                </a:solidFill>
                <a:effectLst/>
                <a:latin typeface="-apple-system"/>
              </a:rPr>
            </a:br>
            <a:endParaRPr lang="en-IN" sz="1200" dirty="0"/>
          </a:p>
        </p:txBody>
      </p:sp>
      <p:sp>
        <p:nvSpPr>
          <p:cNvPr id="10" name="TextBox 9">
            <a:extLst>
              <a:ext uri="{FF2B5EF4-FFF2-40B4-BE49-F238E27FC236}">
                <a16:creationId xmlns:a16="http://schemas.microsoft.com/office/drawing/2014/main" id="{7E5C794D-ACB4-E341-1C62-92DAFF47F0D8}"/>
              </a:ext>
            </a:extLst>
          </p:cNvPr>
          <p:cNvSpPr txBox="1"/>
          <p:nvPr/>
        </p:nvSpPr>
        <p:spPr>
          <a:xfrm>
            <a:off x="3429000" y="2779776"/>
            <a:ext cx="5710428" cy="369332"/>
          </a:xfrm>
          <a:prstGeom prst="rect">
            <a:avLst/>
          </a:prstGeom>
          <a:noFill/>
        </p:spPr>
        <p:txBody>
          <a:bodyPr wrap="square">
            <a:spAutoFit/>
          </a:bodyPr>
          <a:lstStyle/>
          <a:p>
            <a:pPr algn="l"/>
            <a:r>
              <a:rPr lang="en-IN" b="1" i="0" dirty="0">
                <a:effectLst/>
                <a:latin typeface="-apple-system"/>
              </a:rPr>
              <a:t>Training</a:t>
            </a:r>
          </a:p>
        </p:txBody>
      </p:sp>
      <p:pic>
        <p:nvPicPr>
          <p:cNvPr id="12" name="Picture 11">
            <a:extLst>
              <a:ext uri="{FF2B5EF4-FFF2-40B4-BE49-F238E27FC236}">
                <a16:creationId xmlns:a16="http://schemas.microsoft.com/office/drawing/2014/main" id="{538354AF-DEC4-20FB-FF82-E265EF49BBF2}"/>
              </a:ext>
            </a:extLst>
          </p:cNvPr>
          <p:cNvPicPr>
            <a:picLocks noChangeAspect="1"/>
          </p:cNvPicPr>
          <p:nvPr/>
        </p:nvPicPr>
        <p:blipFill>
          <a:blip r:embed="rId3"/>
          <a:stretch>
            <a:fillRect/>
          </a:stretch>
        </p:blipFill>
        <p:spPr>
          <a:xfrm>
            <a:off x="3453384" y="3167396"/>
            <a:ext cx="3686689" cy="1600423"/>
          </a:xfrm>
          <a:prstGeom prst="rect">
            <a:avLst/>
          </a:prstGeom>
        </p:spPr>
      </p:pic>
      <p:pic>
        <p:nvPicPr>
          <p:cNvPr id="14" name="Picture 13">
            <a:extLst>
              <a:ext uri="{FF2B5EF4-FFF2-40B4-BE49-F238E27FC236}">
                <a16:creationId xmlns:a16="http://schemas.microsoft.com/office/drawing/2014/main" id="{089E72E5-E399-F9A2-4147-61A315E35FF0}"/>
              </a:ext>
            </a:extLst>
          </p:cNvPr>
          <p:cNvPicPr>
            <a:picLocks noChangeAspect="1"/>
          </p:cNvPicPr>
          <p:nvPr/>
        </p:nvPicPr>
        <p:blipFill>
          <a:blip r:embed="rId4"/>
          <a:stretch>
            <a:fillRect/>
          </a:stretch>
        </p:blipFill>
        <p:spPr>
          <a:xfrm>
            <a:off x="3468076" y="5008233"/>
            <a:ext cx="3686689" cy="590632"/>
          </a:xfrm>
          <a:prstGeom prst="rect">
            <a:avLst/>
          </a:prstGeom>
        </p:spPr>
      </p:pic>
      <p:pic>
        <p:nvPicPr>
          <p:cNvPr id="16" name="Picture 15">
            <a:extLst>
              <a:ext uri="{FF2B5EF4-FFF2-40B4-BE49-F238E27FC236}">
                <a16:creationId xmlns:a16="http://schemas.microsoft.com/office/drawing/2014/main" id="{E24D1923-95AE-B747-82D2-9317C0CFC170}"/>
              </a:ext>
            </a:extLst>
          </p:cNvPr>
          <p:cNvPicPr>
            <a:picLocks noChangeAspect="1"/>
          </p:cNvPicPr>
          <p:nvPr/>
        </p:nvPicPr>
        <p:blipFill>
          <a:blip r:embed="rId5"/>
          <a:stretch>
            <a:fillRect/>
          </a:stretch>
        </p:blipFill>
        <p:spPr>
          <a:xfrm>
            <a:off x="7164457" y="593715"/>
            <a:ext cx="5027543" cy="6193818"/>
          </a:xfrm>
          <a:prstGeom prst="rect">
            <a:avLst/>
          </a:prstGeom>
        </p:spPr>
      </p:pic>
    </p:spTree>
    <p:extLst>
      <p:ext uri="{BB962C8B-B14F-4D97-AF65-F5344CB8AC3E}">
        <p14:creationId xmlns:p14="http://schemas.microsoft.com/office/powerpoint/2010/main" val="4258426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2"/>
            <a:ext cx="5693664" cy="2506762"/>
          </a:xfrm>
        </p:spPr>
        <p:txBody>
          <a:bodyPr/>
          <a:lstStyle/>
          <a:p>
            <a:r>
              <a:rPr lang="en-US" dirty="0"/>
              <a:t>Overview</a:t>
            </a:r>
          </a:p>
          <a:p>
            <a:r>
              <a:rPr lang="en-US" dirty="0"/>
              <a:t>Goals</a:t>
            </a:r>
          </a:p>
          <a:p>
            <a:r>
              <a:rPr lang="en-US" dirty="0"/>
              <a:t>Work Process</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Dheeraj </a:t>
            </a:r>
            <a:r>
              <a:rPr lang="en-US" dirty="0" err="1"/>
              <a:t>Gahlot</a:t>
            </a:r>
            <a:endParaRPr lang="en-US" dirty="0"/>
          </a:p>
          <a:p>
            <a:r>
              <a:rPr lang="en-US" dirty="0"/>
              <a:t>dhruvkgp2003@gmail.com</a:t>
            </a:r>
          </a:p>
          <a:p>
            <a:r>
              <a:rPr lang="en-US" dirty="0"/>
              <a:t> </a:t>
            </a:r>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967843" y="1593669"/>
            <a:ext cx="7023245" cy="1451283"/>
          </a:xfrm>
        </p:spPr>
        <p:txBody>
          <a:bodyPr/>
          <a:lstStyle/>
          <a:p>
            <a:r>
              <a:rPr lang="en-US" dirty="0"/>
              <a:t>Overview</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967843" y="1110343"/>
            <a:ext cx="7723414" cy="4545873"/>
          </a:xfrm>
        </p:spPr>
        <p:txBody>
          <a:bodyPr/>
          <a:lstStyle/>
          <a:p>
            <a:endParaRPr lang="en-IN" sz="1600" dirty="0"/>
          </a:p>
          <a:p>
            <a:endParaRPr lang="en-IN" sz="1600" dirty="0"/>
          </a:p>
          <a:p>
            <a:endParaRPr lang="en-IN" sz="1600" dirty="0"/>
          </a:p>
          <a:p>
            <a:endParaRPr lang="en-IN" sz="1600" dirty="0"/>
          </a:p>
          <a:p>
            <a:endParaRPr lang="en-IN" sz="1600" dirty="0"/>
          </a:p>
          <a:p>
            <a:r>
              <a:rPr lang="en-IN" sz="1600" dirty="0"/>
              <a:t>The aim of this project is to develop a smart sleep yoga mat to calculate heart rate and breath rate of a person when laying on the mat.</a:t>
            </a:r>
          </a:p>
          <a:p>
            <a:endParaRPr lang="en-IN" sz="1600" dirty="0"/>
          </a:p>
          <a:p>
            <a:r>
              <a:rPr lang="en-IN" sz="1600" dirty="0"/>
              <a:t>This system will be useful for people who do yoga but they don’t know the correct way to relax their body and mind.</a:t>
            </a:r>
          </a:p>
          <a:p>
            <a:endParaRPr lang="en-IN" sz="1600" dirty="0"/>
          </a:p>
          <a:p>
            <a:r>
              <a:rPr lang="en-IN" sz="1600" dirty="0"/>
              <a:t>This method of measuring heart rate and breath rate is comfortable for the person laying on the mat. The system is cheap and can be easily incorporated in traditional mat.</a:t>
            </a:r>
            <a:endParaRPr lang="en-US" sz="2000"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6776357" y="751115"/>
            <a:ext cx="5992585" cy="1388582"/>
          </a:xfrm>
        </p:spPr>
        <p:txBody>
          <a:bodyPr/>
          <a:lstStyle/>
          <a:p>
            <a:r>
              <a:rPr lang="en-US" sz="3200" b="0" dirty="0">
                <a:solidFill>
                  <a:schemeClr val="accent6"/>
                </a:solidFill>
                <a:latin typeface="Arial Black" panose="020B0604020202020204" pitchFamily="34" charset="0"/>
                <a:cs typeface="Arial Black" panose="020B0604020202020204" pitchFamily="34" charset="0"/>
              </a:rPr>
              <a:t>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514600" y="1837944"/>
            <a:ext cx="8098971" cy="4889426"/>
          </a:xfrm>
        </p:spPr>
        <p:txBody>
          <a:bodyPr/>
          <a:lstStyle/>
          <a:p>
            <a:pPr algn="l"/>
            <a:r>
              <a:rPr lang="en-IN" sz="3200" i="0" dirty="0">
                <a:effectLst/>
                <a:latin typeface="Arial" panose="020B0604020202020204" pitchFamily="34" charset="0"/>
                <a:sym typeface="Wingdings" panose="05000000000000000000" pitchFamily="2" charset="2"/>
              </a:rPr>
              <a:t> </a:t>
            </a:r>
            <a:endParaRPr lang="en-IN" sz="3200" i="0" dirty="0">
              <a:effectLst/>
              <a:latin typeface="Arial" panose="020B0604020202020204" pitchFamily="34" charset="0"/>
            </a:endParaRPr>
          </a:p>
          <a:p>
            <a:pPr algn="l"/>
            <a:endParaRPr lang="en-IN" sz="3200" i="0" dirty="0">
              <a:effectLst/>
              <a:latin typeface="Arial" panose="020B0604020202020204" pitchFamily="34" charset="0"/>
            </a:endParaRPr>
          </a:p>
          <a:p>
            <a:pPr algn="l"/>
            <a:r>
              <a:rPr lang="en-IN" sz="3200" i="0" dirty="0">
                <a:effectLst/>
                <a:latin typeface="Arial" panose="020B0604020202020204" pitchFamily="34" charset="0"/>
                <a:sym typeface="Wingdings" panose="05000000000000000000" pitchFamily="2" charset="2"/>
              </a:rPr>
              <a:t> </a:t>
            </a:r>
            <a:r>
              <a:rPr lang="en-IN" sz="3200" dirty="0">
                <a:latin typeface="Arial" panose="020B0604020202020204" pitchFamily="34" charset="0"/>
                <a:sym typeface="Wingdings" panose="05000000000000000000" pitchFamily="2" charset="2"/>
              </a:rPr>
              <a:t>Pressure</a:t>
            </a:r>
            <a:r>
              <a:rPr lang="en-IN" sz="3200" i="0" dirty="0">
                <a:effectLst/>
                <a:latin typeface="Arial" panose="020B0604020202020204" pitchFamily="34" charset="0"/>
              </a:rPr>
              <a:t> mat matrix preparation</a:t>
            </a:r>
          </a:p>
          <a:p>
            <a:pPr algn="l"/>
            <a:endParaRPr lang="en-IN" sz="3200" dirty="0">
              <a:latin typeface="Arial" panose="020B0604020202020204" pitchFamily="34" charset="0"/>
              <a:sym typeface="Wingdings" panose="05000000000000000000" pitchFamily="2" charset="2"/>
            </a:endParaRPr>
          </a:p>
          <a:p>
            <a:pPr algn="l"/>
            <a:r>
              <a:rPr lang="en-IN" sz="3200" i="0" dirty="0">
                <a:effectLst/>
                <a:latin typeface="Arial" panose="020B0604020202020204" pitchFamily="34" charset="0"/>
                <a:sym typeface="Wingdings" panose="05000000000000000000" pitchFamily="2" charset="2"/>
              </a:rPr>
              <a:t> </a:t>
            </a:r>
            <a:r>
              <a:rPr lang="en-IN" sz="3200" i="0" dirty="0">
                <a:effectLst/>
                <a:latin typeface="Arial" panose="020B0604020202020204" pitchFamily="34" charset="0"/>
              </a:rPr>
              <a:t>Model for posture from pressure mat</a:t>
            </a:r>
          </a:p>
          <a:p>
            <a:pPr algn="l"/>
            <a:endParaRPr lang="en-IN" sz="3200" dirty="0">
              <a:latin typeface="Arial" panose="020B0604020202020204" pitchFamily="34" charset="0"/>
            </a:endParaRPr>
          </a:p>
          <a:p>
            <a:pPr algn="l"/>
            <a:r>
              <a:rPr lang="en-IN" sz="3200" i="0" dirty="0">
                <a:effectLst/>
                <a:latin typeface="Arial" panose="020B0604020202020204" pitchFamily="34" charset="0"/>
                <a:sym typeface="Wingdings" panose="05000000000000000000" pitchFamily="2" charset="2"/>
              </a:rPr>
              <a:t> </a:t>
            </a:r>
            <a:endParaRPr lang="en-IN" sz="3200" i="0" dirty="0">
              <a:effectLst/>
              <a:latin typeface="Arial" panose="020B0604020202020204" pitchFamily="34" charset="0"/>
            </a:endParaRPr>
          </a:p>
          <a:p>
            <a:pPr algn="l"/>
            <a:endParaRPr lang="en-IN" sz="3200" i="0" dirty="0">
              <a:effectLst/>
              <a:latin typeface="Arial" panose="020B0604020202020204" pitchFamily="34" charset="0"/>
            </a:endParaRPr>
          </a:p>
          <a:p>
            <a:pPr algn="l"/>
            <a:endParaRPr lang="en-US" sz="32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977640" y="1317812"/>
            <a:ext cx="7955280" cy="1815353"/>
          </a:xfrm>
        </p:spPr>
        <p:txBody>
          <a:bodyPr/>
          <a:lstStyle/>
          <a:p>
            <a:pPr>
              <a:buFont typeface="Wingdings" panose="05000000000000000000" pitchFamily="2" charset="2"/>
              <a:buChar char="à"/>
            </a:pPr>
            <a:r>
              <a:rPr lang="en-US" dirty="0">
                <a:sym typeface="Wingdings" panose="05000000000000000000" pitchFamily="2" charset="2"/>
              </a:rPr>
              <a:t>Hardware Assembly</a:t>
            </a:r>
          </a:p>
          <a:p>
            <a:pPr marL="0" indent="0">
              <a:buNone/>
            </a:pPr>
            <a:r>
              <a:rPr lang="en-US" dirty="0">
                <a:sym typeface="Wingdings" panose="05000000000000000000" pitchFamily="2" charset="2"/>
              </a:rPr>
              <a:t>              </a:t>
            </a:r>
            <a:endParaRPr lang="en-IN" dirty="0">
              <a:sym typeface="Wingdings" panose="05000000000000000000" pitchFamily="2" charset="2"/>
            </a:endParaRPr>
          </a:p>
          <a:p>
            <a:pPr marL="0" indent="0">
              <a:buNone/>
            </a:pPr>
            <a:r>
              <a:rPr lang="en-IN" dirty="0">
                <a:sym typeface="Wingdings" panose="05000000000000000000" pitchFamily="2" charset="2"/>
              </a:rPr>
              <a:t>                   </a:t>
            </a:r>
          </a:p>
          <a:p>
            <a:pPr marL="0" indent="0">
              <a:buNone/>
            </a:pPr>
            <a:endParaRPr lang="en-IN" dirty="0">
              <a:sym typeface="Wingdings" panose="05000000000000000000" pitchFamily="2" charset="2"/>
            </a:endParaRPr>
          </a:p>
          <a:p>
            <a:pPr marL="0" indent="0">
              <a:buNone/>
            </a:pPr>
            <a:endParaRPr lang="en-IN" dirty="0">
              <a:sym typeface="Wingdings" panose="05000000000000000000" pitchFamily="2" charset="2"/>
            </a:endParaRPr>
          </a:p>
          <a:p>
            <a:pPr marL="0" indent="0">
              <a:buNone/>
            </a:pPr>
            <a:endParaRPr lang="en-IN" dirty="0">
              <a:sym typeface="Wingdings" panose="05000000000000000000" pitchFamily="2" charset="2"/>
            </a:endParaRPr>
          </a:p>
          <a:p>
            <a:pPr marL="0" indent="0">
              <a:buNone/>
            </a:pPr>
            <a:endParaRPr lang="en-IN" dirty="0">
              <a:sym typeface="Wingdings" panose="05000000000000000000" pitchFamily="2" charset="2"/>
            </a:endParaRPr>
          </a:p>
          <a:p>
            <a:pPr marL="0" indent="0">
              <a:buNone/>
            </a:pPr>
            <a:endParaRPr lang="en-IN" dirty="0">
              <a:sym typeface="Wingdings" panose="05000000000000000000" pitchFamily="2" charset="2"/>
            </a:endParaRPr>
          </a:p>
          <a:p>
            <a:pPr marL="0" indent="0">
              <a:buNone/>
            </a:pPr>
            <a:endParaRPr lang="en-IN" dirty="0">
              <a:sym typeface="Wingdings" panose="05000000000000000000" pitchFamily="2" charset="2"/>
            </a:endParaRPr>
          </a:p>
          <a:p>
            <a:pPr marL="0" indent="0">
              <a:buNone/>
            </a:pPr>
            <a:endParaRPr lang="en-IN" dirty="0">
              <a:sym typeface="Wingdings" panose="05000000000000000000" pitchFamily="2" charset="2"/>
            </a:endParaRPr>
          </a:p>
          <a:p>
            <a:pPr marL="0" indent="0">
              <a:buNone/>
            </a:pPr>
            <a:endParaRPr lang="en-IN" dirty="0">
              <a:sym typeface="Wingdings" panose="05000000000000000000" pitchFamily="2" charset="2"/>
            </a:endParaRPr>
          </a:p>
          <a:p>
            <a:pPr marL="0" indent="0">
              <a:buNone/>
            </a:pPr>
            <a:endParaRPr lang="en-IN" dirty="0">
              <a:sym typeface="Wingdings" panose="05000000000000000000" pitchFamily="2" charset="2"/>
            </a:endParaRPr>
          </a:p>
          <a:p>
            <a:pPr marL="0" indent="0">
              <a:buNone/>
            </a:pPr>
            <a:endParaRPr lang="en-IN" dirty="0">
              <a:sym typeface="Wingdings" panose="05000000000000000000" pitchFamily="2" charset="2"/>
            </a:endParaRPr>
          </a:p>
          <a:p>
            <a:pPr marL="0" indent="0">
              <a:buNone/>
            </a:pPr>
            <a:r>
              <a:rPr lang="en-IN" dirty="0">
                <a:sym typeface="Wingdings" panose="05000000000000000000" pitchFamily="2" charset="2"/>
              </a:rPr>
              <a:t> </a:t>
            </a:r>
            <a:endParaRPr lang="en-US" dirty="0"/>
          </a:p>
          <a:p>
            <a:endParaRPr lang="en-US" dirty="0"/>
          </a:p>
        </p:txBody>
      </p:sp>
      <p:pic>
        <p:nvPicPr>
          <p:cNvPr id="8" name="Picture 7">
            <a:extLst>
              <a:ext uri="{FF2B5EF4-FFF2-40B4-BE49-F238E27FC236}">
                <a16:creationId xmlns:a16="http://schemas.microsoft.com/office/drawing/2014/main" id="{9885ED6A-F75B-A6FE-BE6F-41E7DB464609}"/>
              </a:ext>
            </a:extLst>
          </p:cNvPr>
          <p:cNvPicPr>
            <a:picLocks noChangeAspect="1"/>
          </p:cNvPicPr>
          <p:nvPr/>
        </p:nvPicPr>
        <p:blipFill>
          <a:blip r:embed="rId2"/>
          <a:stretch>
            <a:fillRect/>
          </a:stretch>
        </p:blipFill>
        <p:spPr>
          <a:xfrm>
            <a:off x="4585446" y="1775012"/>
            <a:ext cx="6508378" cy="2528047"/>
          </a:xfrm>
          <a:prstGeom prst="rect">
            <a:avLst/>
          </a:prstGeom>
        </p:spPr>
      </p:pic>
      <p:pic>
        <p:nvPicPr>
          <p:cNvPr id="10" name="Picture 9">
            <a:extLst>
              <a:ext uri="{FF2B5EF4-FFF2-40B4-BE49-F238E27FC236}">
                <a16:creationId xmlns:a16="http://schemas.microsoft.com/office/drawing/2014/main" id="{1FE99CB6-ECD7-3ECC-3DE8-1D47800692C2}"/>
              </a:ext>
            </a:extLst>
          </p:cNvPr>
          <p:cNvPicPr>
            <a:picLocks noChangeAspect="1"/>
          </p:cNvPicPr>
          <p:nvPr/>
        </p:nvPicPr>
        <p:blipFill>
          <a:blip r:embed="rId3"/>
          <a:stretch>
            <a:fillRect/>
          </a:stretch>
        </p:blipFill>
        <p:spPr>
          <a:xfrm>
            <a:off x="4585446" y="4400699"/>
            <a:ext cx="6506483" cy="2457301"/>
          </a:xfrm>
          <a:prstGeom prst="rect">
            <a:avLst/>
          </a:prstGeom>
        </p:spPr>
      </p:pic>
      <p:sp>
        <p:nvSpPr>
          <p:cNvPr id="3" name="TextBox 2">
            <a:extLst>
              <a:ext uri="{FF2B5EF4-FFF2-40B4-BE49-F238E27FC236}">
                <a16:creationId xmlns:a16="http://schemas.microsoft.com/office/drawing/2014/main" id="{A4F3BFD3-836B-6F82-911C-754F64DD9218}"/>
              </a:ext>
            </a:extLst>
          </p:cNvPr>
          <p:cNvSpPr txBox="1"/>
          <p:nvPr/>
        </p:nvSpPr>
        <p:spPr>
          <a:xfrm>
            <a:off x="4236719" y="147917"/>
            <a:ext cx="7498081" cy="584775"/>
          </a:xfrm>
          <a:prstGeom prst="rect">
            <a:avLst/>
          </a:prstGeom>
          <a:noFill/>
        </p:spPr>
        <p:txBody>
          <a:bodyPr wrap="square" rtlCol="0">
            <a:spAutoFit/>
          </a:bodyPr>
          <a:lstStyle/>
          <a:p>
            <a:r>
              <a:rPr lang="en-IN" sz="3200" dirty="0"/>
              <a:t> Pressure mat creation  </a:t>
            </a:r>
          </a:p>
        </p:txBody>
      </p:sp>
    </p:spTree>
    <p:extLst>
      <p:ext uri="{BB962C8B-B14F-4D97-AF65-F5344CB8AC3E}">
        <p14:creationId xmlns:p14="http://schemas.microsoft.com/office/powerpoint/2010/main" val="1543067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fld id="{48F63A3B-78C7-47BE-AE5E-E10140E04643}" type="slidenum">
              <a:rPr lang="en-US" smtClean="0"/>
              <a:t>6</a:t>
            </a:fld>
            <a:endParaRPr lang="en-US" dirty="0"/>
          </a:p>
        </p:txBody>
      </p:sp>
      <p:pic>
        <p:nvPicPr>
          <p:cNvPr id="9" name="Picture 8">
            <a:extLst>
              <a:ext uri="{FF2B5EF4-FFF2-40B4-BE49-F238E27FC236}">
                <a16:creationId xmlns:a16="http://schemas.microsoft.com/office/drawing/2014/main" id="{6E645CEF-6684-3651-D7CB-366CA7776023}"/>
              </a:ext>
            </a:extLst>
          </p:cNvPr>
          <p:cNvPicPr>
            <a:picLocks noChangeAspect="1"/>
          </p:cNvPicPr>
          <p:nvPr/>
        </p:nvPicPr>
        <p:blipFill>
          <a:blip r:embed="rId2"/>
          <a:stretch>
            <a:fillRect/>
          </a:stretch>
        </p:blipFill>
        <p:spPr>
          <a:xfrm>
            <a:off x="3661180" y="193183"/>
            <a:ext cx="7543440" cy="3452376"/>
          </a:xfrm>
          <a:prstGeom prst="rect">
            <a:avLst/>
          </a:prstGeom>
        </p:spPr>
      </p:pic>
      <p:pic>
        <p:nvPicPr>
          <p:cNvPr id="11" name="Picture 10">
            <a:extLst>
              <a:ext uri="{FF2B5EF4-FFF2-40B4-BE49-F238E27FC236}">
                <a16:creationId xmlns:a16="http://schemas.microsoft.com/office/drawing/2014/main" id="{4D0BE3F7-7898-0FBD-2F85-0FD52B22CA1B}"/>
              </a:ext>
            </a:extLst>
          </p:cNvPr>
          <p:cNvPicPr>
            <a:picLocks noChangeAspect="1"/>
          </p:cNvPicPr>
          <p:nvPr/>
        </p:nvPicPr>
        <p:blipFill>
          <a:blip r:embed="rId3"/>
          <a:stretch>
            <a:fillRect/>
          </a:stretch>
        </p:blipFill>
        <p:spPr>
          <a:xfrm>
            <a:off x="3661180" y="3645560"/>
            <a:ext cx="7788138" cy="3019258"/>
          </a:xfrm>
          <a:prstGeom prst="rect">
            <a:avLst/>
          </a:prstGeom>
        </p:spPr>
      </p:pic>
    </p:spTree>
    <p:extLst>
      <p:ext uri="{BB962C8B-B14F-4D97-AF65-F5344CB8AC3E}">
        <p14:creationId xmlns:p14="http://schemas.microsoft.com/office/powerpoint/2010/main" val="6060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3" name="Picture 2">
            <a:extLst>
              <a:ext uri="{FF2B5EF4-FFF2-40B4-BE49-F238E27FC236}">
                <a16:creationId xmlns:a16="http://schemas.microsoft.com/office/drawing/2014/main" id="{9830DA5C-70DF-E88C-67D8-8323DA3A92E0}"/>
              </a:ext>
            </a:extLst>
          </p:cNvPr>
          <p:cNvPicPr>
            <a:picLocks noChangeAspect="1"/>
          </p:cNvPicPr>
          <p:nvPr/>
        </p:nvPicPr>
        <p:blipFill>
          <a:blip r:embed="rId2"/>
          <a:stretch>
            <a:fillRect/>
          </a:stretch>
        </p:blipFill>
        <p:spPr>
          <a:xfrm>
            <a:off x="3867150" y="1419225"/>
            <a:ext cx="3810000" cy="3048000"/>
          </a:xfrm>
          <a:prstGeom prst="rect">
            <a:avLst/>
          </a:prstGeom>
        </p:spPr>
      </p:pic>
      <p:pic>
        <p:nvPicPr>
          <p:cNvPr id="5" name="Picture 4">
            <a:extLst>
              <a:ext uri="{FF2B5EF4-FFF2-40B4-BE49-F238E27FC236}">
                <a16:creationId xmlns:a16="http://schemas.microsoft.com/office/drawing/2014/main" id="{5A9A32EC-CBFE-DA81-8680-219A20F268E9}"/>
              </a:ext>
            </a:extLst>
          </p:cNvPr>
          <p:cNvPicPr>
            <a:picLocks noChangeAspect="1"/>
          </p:cNvPicPr>
          <p:nvPr/>
        </p:nvPicPr>
        <p:blipFill>
          <a:blip r:embed="rId3"/>
          <a:stretch>
            <a:fillRect/>
          </a:stretch>
        </p:blipFill>
        <p:spPr>
          <a:xfrm>
            <a:off x="8305800" y="1419225"/>
            <a:ext cx="3048000" cy="3048000"/>
          </a:xfrm>
          <a:prstGeom prst="rect">
            <a:avLst/>
          </a:prstGeom>
        </p:spPr>
      </p:pic>
      <p:sp>
        <p:nvSpPr>
          <p:cNvPr id="9" name="TextBox 8">
            <a:extLst>
              <a:ext uri="{FF2B5EF4-FFF2-40B4-BE49-F238E27FC236}">
                <a16:creationId xmlns:a16="http://schemas.microsoft.com/office/drawing/2014/main" id="{55358B6F-1A85-A983-BA83-32721930651A}"/>
              </a:ext>
            </a:extLst>
          </p:cNvPr>
          <p:cNvSpPr txBox="1"/>
          <p:nvPr/>
        </p:nvSpPr>
        <p:spPr>
          <a:xfrm>
            <a:off x="3952875" y="457200"/>
            <a:ext cx="5295899" cy="584775"/>
          </a:xfrm>
          <a:prstGeom prst="rect">
            <a:avLst/>
          </a:prstGeom>
          <a:noFill/>
        </p:spPr>
        <p:txBody>
          <a:bodyPr wrap="square" rtlCol="0">
            <a:spAutoFit/>
          </a:bodyPr>
          <a:lstStyle/>
          <a:p>
            <a:r>
              <a:rPr lang="en-IN" sz="3200" dirty="0"/>
              <a:t>Pressure Mat matrix assembly</a:t>
            </a:r>
          </a:p>
        </p:txBody>
      </p:sp>
      <p:sp>
        <p:nvSpPr>
          <p:cNvPr id="10" name="TextBox 9">
            <a:extLst>
              <a:ext uri="{FF2B5EF4-FFF2-40B4-BE49-F238E27FC236}">
                <a16:creationId xmlns:a16="http://schemas.microsoft.com/office/drawing/2014/main" id="{685A2A63-2F73-CB09-AE46-08382FF8AB6A}"/>
              </a:ext>
            </a:extLst>
          </p:cNvPr>
          <p:cNvSpPr txBox="1"/>
          <p:nvPr/>
        </p:nvSpPr>
        <p:spPr>
          <a:xfrm>
            <a:off x="3657601" y="4800600"/>
            <a:ext cx="8410574" cy="584775"/>
          </a:xfrm>
          <a:prstGeom prst="rect">
            <a:avLst/>
          </a:prstGeom>
          <a:noFill/>
        </p:spPr>
        <p:txBody>
          <a:bodyPr wrap="square" rtlCol="0">
            <a:spAutoFit/>
          </a:bodyPr>
          <a:lstStyle/>
          <a:p>
            <a:r>
              <a:rPr lang="en-IN" sz="3200" dirty="0"/>
              <a:t> </a:t>
            </a:r>
          </a:p>
        </p:txBody>
      </p:sp>
    </p:spTree>
    <p:extLst>
      <p:ext uri="{BB962C8B-B14F-4D97-AF65-F5344CB8AC3E}">
        <p14:creationId xmlns:p14="http://schemas.microsoft.com/office/powerpoint/2010/main" val="206003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2" name="TextBox 1">
            <a:extLst>
              <a:ext uri="{FF2B5EF4-FFF2-40B4-BE49-F238E27FC236}">
                <a16:creationId xmlns:a16="http://schemas.microsoft.com/office/drawing/2014/main" id="{08D2B641-A14C-675B-9927-DC27EBC7E40D}"/>
              </a:ext>
            </a:extLst>
          </p:cNvPr>
          <p:cNvSpPr txBox="1"/>
          <p:nvPr/>
        </p:nvSpPr>
        <p:spPr>
          <a:xfrm>
            <a:off x="3529584" y="100584"/>
            <a:ext cx="8662415" cy="646331"/>
          </a:xfrm>
          <a:prstGeom prst="rect">
            <a:avLst/>
          </a:prstGeom>
          <a:noFill/>
        </p:spPr>
        <p:txBody>
          <a:bodyPr wrap="square" rtlCol="0">
            <a:spAutoFit/>
          </a:bodyPr>
          <a:lstStyle/>
          <a:p>
            <a:r>
              <a:rPr lang="en-US" sz="3600" dirty="0"/>
              <a:t>P</a:t>
            </a:r>
            <a:r>
              <a:rPr lang="en-IN" sz="3600" dirty="0" err="1"/>
              <a:t>ressure</a:t>
            </a:r>
            <a:r>
              <a:rPr lang="en-IN" sz="3600" dirty="0"/>
              <a:t> mat creation</a:t>
            </a:r>
          </a:p>
        </p:txBody>
      </p:sp>
      <p:pic>
        <p:nvPicPr>
          <p:cNvPr id="5" name="Picture 4">
            <a:extLst>
              <a:ext uri="{FF2B5EF4-FFF2-40B4-BE49-F238E27FC236}">
                <a16:creationId xmlns:a16="http://schemas.microsoft.com/office/drawing/2014/main" id="{4AFCD208-1D57-8118-6A97-CFD181178527}"/>
              </a:ext>
            </a:extLst>
          </p:cNvPr>
          <p:cNvPicPr>
            <a:picLocks noChangeAspect="1"/>
          </p:cNvPicPr>
          <p:nvPr/>
        </p:nvPicPr>
        <p:blipFill>
          <a:blip r:embed="rId2"/>
          <a:stretch>
            <a:fillRect/>
          </a:stretch>
        </p:blipFill>
        <p:spPr>
          <a:xfrm>
            <a:off x="3447288" y="923544"/>
            <a:ext cx="4343400" cy="4712732"/>
          </a:xfrm>
          <a:prstGeom prst="rect">
            <a:avLst/>
          </a:prstGeom>
        </p:spPr>
      </p:pic>
      <p:sp>
        <p:nvSpPr>
          <p:cNvPr id="6" name="TextBox 5">
            <a:extLst>
              <a:ext uri="{FF2B5EF4-FFF2-40B4-BE49-F238E27FC236}">
                <a16:creationId xmlns:a16="http://schemas.microsoft.com/office/drawing/2014/main" id="{B5BECB8E-E464-A1DD-99E7-5AE8935B21CC}"/>
              </a:ext>
            </a:extLst>
          </p:cNvPr>
          <p:cNvSpPr txBox="1"/>
          <p:nvPr/>
        </p:nvSpPr>
        <p:spPr>
          <a:xfrm>
            <a:off x="3447288" y="5636276"/>
            <a:ext cx="8366760" cy="1015663"/>
          </a:xfrm>
          <a:prstGeom prst="rect">
            <a:avLst/>
          </a:prstGeom>
          <a:noFill/>
        </p:spPr>
        <p:txBody>
          <a:bodyPr wrap="square" rtlCol="0">
            <a:spAutoFit/>
          </a:bodyPr>
          <a:lstStyle/>
          <a:p>
            <a:r>
              <a:rPr lang="en-US" sz="2000" dirty="0"/>
              <a:t>To increase the efficiency of pressure mat we decide to make it matrix wise.</a:t>
            </a:r>
          </a:p>
          <a:p>
            <a:r>
              <a:rPr lang="en-US" sz="2000" dirty="0"/>
              <a:t>we make 56 row and 36 column with silicon tape which create 2016 pressure point in pressure mat</a:t>
            </a:r>
            <a:endParaRPr lang="en-IN" sz="2000" dirty="0"/>
          </a:p>
        </p:txBody>
      </p:sp>
      <p:pic>
        <p:nvPicPr>
          <p:cNvPr id="9" name="Picture 8">
            <a:extLst>
              <a:ext uri="{FF2B5EF4-FFF2-40B4-BE49-F238E27FC236}">
                <a16:creationId xmlns:a16="http://schemas.microsoft.com/office/drawing/2014/main" id="{821F620A-7803-E491-DCC9-6CD3F1A51415}"/>
              </a:ext>
            </a:extLst>
          </p:cNvPr>
          <p:cNvPicPr>
            <a:picLocks noChangeAspect="1"/>
          </p:cNvPicPr>
          <p:nvPr/>
        </p:nvPicPr>
        <p:blipFill>
          <a:blip r:embed="rId3"/>
          <a:stretch>
            <a:fillRect/>
          </a:stretch>
        </p:blipFill>
        <p:spPr>
          <a:xfrm>
            <a:off x="7790688" y="923543"/>
            <a:ext cx="4343399" cy="4697337"/>
          </a:xfrm>
          <a:prstGeom prst="rect">
            <a:avLst/>
          </a:prstGeom>
        </p:spPr>
      </p:pic>
    </p:spTree>
    <p:extLst>
      <p:ext uri="{BB962C8B-B14F-4D97-AF65-F5344CB8AC3E}">
        <p14:creationId xmlns:p14="http://schemas.microsoft.com/office/powerpoint/2010/main" val="194638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D89A7-1CB9-AD10-E08B-21AFFE890301}"/>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3" name="TextBox 2">
            <a:extLst>
              <a:ext uri="{FF2B5EF4-FFF2-40B4-BE49-F238E27FC236}">
                <a16:creationId xmlns:a16="http://schemas.microsoft.com/office/drawing/2014/main" id="{F7A2E81C-6EC0-5CDF-107C-8E8CB9B811A7}"/>
              </a:ext>
            </a:extLst>
          </p:cNvPr>
          <p:cNvSpPr txBox="1"/>
          <p:nvPr/>
        </p:nvSpPr>
        <p:spPr>
          <a:xfrm>
            <a:off x="3529584" y="100584"/>
            <a:ext cx="8662415" cy="646331"/>
          </a:xfrm>
          <a:prstGeom prst="rect">
            <a:avLst/>
          </a:prstGeom>
          <a:noFill/>
        </p:spPr>
        <p:txBody>
          <a:bodyPr wrap="square" rtlCol="0">
            <a:spAutoFit/>
          </a:bodyPr>
          <a:lstStyle/>
          <a:p>
            <a:r>
              <a:rPr lang="en-US" sz="3600" dirty="0"/>
              <a:t>P</a:t>
            </a:r>
            <a:r>
              <a:rPr lang="en-IN" sz="3600" dirty="0" err="1"/>
              <a:t>ressure</a:t>
            </a:r>
            <a:r>
              <a:rPr lang="en-IN" sz="3600" dirty="0"/>
              <a:t> mat creation</a:t>
            </a:r>
          </a:p>
        </p:txBody>
      </p:sp>
      <p:pic>
        <p:nvPicPr>
          <p:cNvPr id="8" name="Picture 7">
            <a:extLst>
              <a:ext uri="{FF2B5EF4-FFF2-40B4-BE49-F238E27FC236}">
                <a16:creationId xmlns:a16="http://schemas.microsoft.com/office/drawing/2014/main" id="{C562C91C-3896-A5A9-60E6-9B98D4DFD04D}"/>
              </a:ext>
            </a:extLst>
          </p:cNvPr>
          <p:cNvPicPr>
            <a:picLocks noChangeAspect="1"/>
          </p:cNvPicPr>
          <p:nvPr/>
        </p:nvPicPr>
        <p:blipFill>
          <a:blip r:embed="rId2"/>
          <a:stretch>
            <a:fillRect/>
          </a:stretch>
        </p:blipFill>
        <p:spPr>
          <a:xfrm>
            <a:off x="3471672" y="832104"/>
            <a:ext cx="3785616" cy="4956048"/>
          </a:xfrm>
          <a:prstGeom prst="rect">
            <a:avLst/>
          </a:prstGeom>
        </p:spPr>
      </p:pic>
      <p:pic>
        <p:nvPicPr>
          <p:cNvPr id="10" name="Picture 9">
            <a:extLst>
              <a:ext uri="{FF2B5EF4-FFF2-40B4-BE49-F238E27FC236}">
                <a16:creationId xmlns:a16="http://schemas.microsoft.com/office/drawing/2014/main" id="{89EB0389-4FCD-E569-FC94-A68FC56ADED0}"/>
              </a:ext>
            </a:extLst>
          </p:cNvPr>
          <p:cNvPicPr>
            <a:picLocks noChangeAspect="1"/>
          </p:cNvPicPr>
          <p:nvPr/>
        </p:nvPicPr>
        <p:blipFill>
          <a:blip r:embed="rId3"/>
          <a:stretch>
            <a:fillRect/>
          </a:stretch>
        </p:blipFill>
        <p:spPr>
          <a:xfrm>
            <a:off x="7257287" y="832105"/>
            <a:ext cx="4934711" cy="4940652"/>
          </a:xfrm>
          <a:prstGeom prst="rect">
            <a:avLst/>
          </a:prstGeom>
        </p:spPr>
      </p:pic>
      <p:sp>
        <p:nvSpPr>
          <p:cNvPr id="12" name="TextBox 11">
            <a:extLst>
              <a:ext uri="{FF2B5EF4-FFF2-40B4-BE49-F238E27FC236}">
                <a16:creationId xmlns:a16="http://schemas.microsoft.com/office/drawing/2014/main" id="{006685F5-3CB2-D05C-F8FE-039A73FF710A}"/>
              </a:ext>
            </a:extLst>
          </p:cNvPr>
          <p:cNvSpPr txBox="1"/>
          <p:nvPr/>
        </p:nvSpPr>
        <p:spPr>
          <a:xfrm>
            <a:off x="3471672" y="5788152"/>
            <a:ext cx="8720328" cy="1015663"/>
          </a:xfrm>
          <a:prstGeom prst="rect">
            <a:avLst/>
          </a:prstGeom>
          <a:noFill/>
        </p:spPr>
        <p:txBody>
          <a:bodyPr wrap="square" rtlCol="0">
            <a:spAutoFit/>
          </a:bodyPr>
          <a:lstStyle/>
          <a:p>
            <a:r>
              <a:rPr lang="en-IN" sz="2000" dirty="0"/>
              <a:t>We use 7 multiplexer to transfer digital data from pressure mat to raspberry pi.</a:t>
            </a:r>
          </a:p>
          <a:p>
            <a:r>
              <a:rPr lang="en-IN" sz="2000" dirty="0"/>
              <a:t>We connect 4 multiplexer at row side which connect 56 wires and 3 multiplexer at column side which connect 36 wires.</a:t>
            </a:r>
          </a:p>
        </p:txBody>
      </p:sp>
    </p:spTree>
    <p:extLst>
      <p:ext uri="{BB962C8B-B14F-4D97-AF65-F5344CB8AC3E}">
        <p14:creationId xmlns:p14="http://schemas.microsoft.com/office/powerpoint/2010/main" val="1707538203"/>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{CAFE4CDE-3C20-4BED-8D10-A1884808652C}tf78438558_win32</Template>
  <TotalTime>529</TotalTime>
  <Words>950</Words>
  <Application>Microsoft Office PowerPoint</Application>
  <PresentationFormat>Widescreen</PresentationFormat>
  <Paragraphs>111</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Arial Black</vt:lpstr>
      <vt:lpstr>Sabon Next LT</vt:lpstr>
      <vt:lpstr>var(--jp-content-font-family)</vt:lpstr>
      <vt:lpstr>Wingdings</vt:lpstr>
      <vt:lpstr>Office Theme</vt:lpstr>
      <vt:lpstr> Information System Project </vt:lpstr>
      <vt:lpstr>AGENDA</vt:lpstr>
      <vt:lpstr>Overview</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System Project</dc:title>
  <dc:subject/>
  <dc:creator>vaibhav gehlot</dc:creator>
  <cp:lastModifiedBy>vaibhav gehlot</cp:lastModifiedBy>
  <cp:revision>5</cp:revision>
  <dcterms:created xsi:type="dcterms:W3CDTF">2023-01-18T07:26:10Z</dcterms:created>
  <dcterms:modified xsi:type="dcterms:W3CDTF">2023-04-04T13:04:19Z</dcterms:modified>
</cp:coreProperties>
</file>